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notesMasterIdLst>
    <p:notesMasterId r:id="rId10"/>
  </p:notesMasterIdLst>
  <p:sldIdLst>
    <p:sldId id="16502" r:id="rId2"/>
    <p:sldId id="16506" r:id="rId3"/>
    <p:sldId id="16512" r:id="rId4"/>
    <p:sldId id="16513" r:id="rId5"/>
    <p:sldId id="16510" r:id="rId6"/>
    <p:sldId id="16507" r:id="rId7"/>
    <p:sldId id="16508"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4B95E6-157C-4DBB-882D-301C382E144D}">
          <p14:sldIdLst>
            <p14:sldId id="16502"/>
            <p14:sldId id="16506"/>
          </p14:sldIdLst>
        </p14:section>
        <p14:section name="Untitled Section" id="{982FEA86-B954-4215-83BB-B2800B96279D}">
          <p14:sldIdLst>
            <p14:sldId id="16512"/>
            <p14:sldId id="16513"/>
            <p14:sldId id="16510"/>
            <p14:sldId id="16507"/>
            <p14:sldId id="16508"/>
            <p14:sldId id="262"/>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on Markettos" initials="DM" lastIdx="1" clrIdx="0">
    <p:extLst>
      <p:ext uri="{19B8F6BF-5375-455C-9EA6-DF929625EA0E}">
        <p15:presenceInfo xmlns:p15="http://schemas.microsoft.com/office/powerpoint/2012/main" userId="S::DMarkettos@aecon.com::3d91cee3-06ef-4c5f-935b-f11887204f4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1A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B71E8C-2F41-420D-AF23-E021FDD863BD}" v="6" dt="2024-11-12T18:26:57.0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5311" autoAdjust="0"/>
  </p:normalViewPr>
  <p:slideViewPr>
    <p:cSldViewPr snapToGrid="0">
      <p:cViewPr>
        <p:scale>
          <a:sx n="108" d="100"/>
          <a:sy n="108" d="100"/>
        </p:scale>
        <p:origin x="5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18" Type="http://schemas.openxmlformats.org/officeDocument/2006/relationships/customXml" Target="../customXml/item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2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Covassin" userId="fd9caa57-72b2-4130-aa1c-0eb390338127" providerId="ADAL" clId="{B3B71E8C-2F41-420D-AF23-E021FDD863BD}"/>
    <pc:docChg chg="undo custSel delSld modSld modSection">
      <pc:chgData name="Rob Covassin" userId="fd9caa57-72b2-4130-aa1c-0eb390338127" providerId="ADAL" clId="{B3B71E8C-2F41-420D-AF23-E021FDD863BD}" dt="2024-11-12T18:43:49.821" v="4737" actId="313"/>
      <pc:docMkLst>
        <pc:docMk/>
      </pc:docMkLst>
      <pc:sldChg chg="modSp mod">
        <pc:chgData name="Rob Covassin" userId="fd9caa57-72b2-4130-aa1c-0eb390338127" providerId="ADAL" clId="{B3B71E8C-2F41-420D-AF23-E021FDD863BD}" dt="2024-11-11T04:22:49.444" v="1652" actId="20577"/>
        <pc:sldMkLst>
          <pc:docMk/>
          <pc:sldMk cId="3553623428" sldId="16502"/>
        </pc:sldMkLst>
        <pc:spChg chg="mod">
          <ac:chgData name="Rob Covassin" userId="fd9caa57-72b2-4130-aa1c-0eb390338127" providerId="ADAL" clId="{B3B71E8C-2F41-420D-AF23-E021FDD863BD}" dt="2024-11-11T04:22:49.444" v="1652" actId="20577"/>
          <ac:spMkLst>
            <pc:docMk/>
            <pc:sldMk cId="3553623428" sldId="16502"/>
            <ac:spMk id="9" creationId="{95158F23-8E03-4518-9C0D-34F842D7B626}"/>
          </ac:spMkLst>
        </pc:spChg>
      </pc:sldChg>
      <pc:sldChg chg="modSp mod">
        <pc:chgData name="Rob Covassin" userId="fd9caa57-72b2-4130-aa1c-0eb390338127" providerId="ADAL" clId="{B3B71E8C-2F41-420D-AF23-E021FDD863BD}" dt="2024-11-12T18:13:05.760" v="3917" actId="20577"/>
        <pc:sldMkLst>
          <pc:docMk/>
          <pc:sldMk cId="430794019" sldId="16506"/>
        </pc:sldMkLst>
        <pc:spChg chg="mod">
          <ac:chgData name="Rob Covassin" userId="fd9caa57-72b2-4130-aa1c-0eb390338127" providerId="ADAL" clId="{B3B71E8C-2F41-420D-AF23-E021FDD863BD}" dt="2024-11-12T18:13:05.760" v="3917" actId="20577"/>
          <ac:spMkLst>
            <pc:docMk/>
            <pc:sldMk cId="430794019" sldId="16506"/>
            <ac:spMk id="2" creationId="{FF907409-7C81-A55E-6900-B2A494679DA5}"/>
          </ac:spMkLst>
        </pc:spChg>
        <pc:spChg chg="mod">
          <ac:chgData name="Rob Covassin" userId="fd9caa57-72b2-4130-aa1c-0eb390338127" providerId="ADAL" clId="{B3B71E8C-2F41-420D-AF23-E021FDD863BD}" dt="2024-11-11T19:32:22.344" v="3542" actId="20577"/>
          <ac:spMkLst>
            <pc:docMk/>
            <pc:sldMk cId="430794019" sldId="16506"/>
            <ac:spMk id="5" creationId="{EB751FDB-33F0-BEFF-6C0E-044E7D8E13BC}"/>
          </ac:spMkLst>
        </pc:spChg>
      </pc:sldChg>
      <pc:sldChg chg="addSp delSp modSp mod">
        <pc:chgData name="Rob Covassin" userId="fd9caa57-72b2-4130-aa1c-0eb390338127" providerId="ADAL" clId="{B3B71E8C-2F41-420D-AF23-E021FDD863BD}" dt="2024-11-12T18:43:03.162" v="4704" actId="20577"/>
        <pc:sldMkLst>
          <pc:docMk/>
          <pc:sldMk cId="1496625277" sldId="16507"/>
        </pc:sldMkLst>
        <pc:spChg chg="mod">
          <ac:chgData name="Rob Covassin" userId="fd9caa57-72b2-4130-aa1c-0eb390338127" providerId="ADAL" clId="{B3B71E8C-2F41-420D-AF23-E021FDD863BD}" dt="2024-11-12T18:35:27.453" v="4569" actId="1076"/>
          <ac:spMkLst>
            <pc:docMk/>
            <pc:sldMk cId="1496625277" sldId="16507"/>
            <ac:spMk id="4" creationId="{5B42D34B-C57C-A868-0EE0-87A4607B008A}"/>
          </ac:spMkLst>
        </pc:spChg>
        <pc:spChg chg="mod">
          <ac:chgData name="Rob Covassin" userId="fd9caa57-72b2-4130-aa1c-0eb390338127" providerId="ADAL" clId="{B3B71E8C-2F41-420D-AF23-E021FDD863BD}" dt="2024-11-12T18:43:03.162" v="4704" actId="20577"/>
          <ac:spMkLst>
            <pc:docMk/>
            <pc:sldMk cId="1496625277" sldId="16507"/>
            <ac:spMk id="12" creationId="{163E0808-A626-4ED3-8169-1222C692853A}"/>
          </ac:spMkLst>
        </pc:spChg>
        <pc:spChg chg="mod">
          <ac:chgData name="Rob Covassin" userId="fd9caa57-72b2-4130-aa1c-0eb390338127" providerId="ADAL" clId="{B3B71E8C-2F41-420D-AF23-E021FDD863BD}" dt="2024-11-12T18:35:08.024" v="4567" actId="20577"/>
          <ac:spMkLst>
            <pc:docMk/>
            <pc:sldMk cId="1496625277" sldId="16507"/>
            <ac:spMk id="62" creationId="{61C25DFE-3F89-4958-B768-BAAF8BF1EA5A}"/>
          </ac:spMkLst>
        </pc:spChg>
        <pc:picChg chg="add del mod">
          <ac:chgData name="Rob Covassin" userId="fd9caa57-72b2-4130-aa1c-0eb390338127" providerId="ADAL" clId="{B3B71E8C-2F41-420D-AF23-E021FDD863BD}" dt="2024-11-11T04:05:21.598" v="1238" actId="478"/>
          <ac:picMkLst>
            <pc:docMk/>
            <pc:sldMk cId="1496625277" sldId="16507"/>
            <ac:picMk id="6" creationId="{EA191317-FA11-7614-9F77-1F6B75EB180F}"/>
          </ac:picMkLst>
        </pc:picChg>
      </pc:sldChg>
      <pc:sldChg chg="modSp mod">
        <pc:chgData name="Rob Covassin" userId="fd9caa57-72b2-4130-aa1c-0eb390338127" providerId="ADAL" clId="{B3B71E8C-2F41-420D-AF23-E021FDD863BD}" dt="2024-11-12T18:43:49.821" v="4737" actId="313"/>
        <pc:sldMkLst>
          <pc:docMk/>
          <pc:sldMk cId="3388060550" sldId="16508"/>
        </pc:sldMkLst>
        <pc:spChg chg="mod">
          <ac:chgData name="Rob Covassin" userId="fd9caa57-72b2-4130-aa1c-0eb390338127" providerId="ADAL" clId="{B3B71E8C-2F41-420D-AF23-E021FDD863BD}" dt="2024-11-12T18:43:49.821" v="4737" actId="313"/>
          <ac:spMkLst>
            <pc:docMk/>
            <pc:sldMk cId="3388060550" sldId="16508"/>
            <ac:spMk id="12" creationId="{BE0C0932-D66B-4B54-8C50-253CDE5F255C}"/>
          </ac:spMkLst>
        </pc:spChg>
      </pc:sldChg>
      <pc:sldChg chg="modSp mod">
        <pc:chgData name="Rob Covassin" userId="fd9caa57-72b2-4130-aa1c-0eb390338127" providerId="ADAL" clId="{B3B71E8C-2F41-420D-AF23-E021FDD863BD}" dt="2024-11-11T19:34:22.078" v="3739" actId="20577"/>
        <pc:sldMkLst>
          <pc:docMk/>
          <pc:sldMk cId="460061406" sldId="16510"/>
        </pc:sldMkLst>
        <pc:spChg chg="mod">
          <ac:chgData name="Rob Covassin" userId="fd9caa57-72b2-4130-aa1c-0eb390338127" providerId="ADAL" clId="{B3B71E8C-2F41-420D-AF23-E021FDD863BD}" dt="2024-11-11T19:34:22.078" v="3739" actId="20577"/>
          <ac:spMkLst>
            <pc:docMk/>
            <pc:sldMk cId="460061406" sldId="16510"/>
            <ac:spMk id="12" creationId="{A7F321DF-B316-4DFF-949D-156174D8CB43}"/>
          </ac:spMkLst>
        </pc:spChg>
        <pc:spChg chg="mod">
          <ac:chgData name="Rob Covassin" userId="fd9caa57-72b2-4130-aa1c-0eb390338127" providerId="ADAL" clId="{B3B71E8C-2F41-420D-AF23-E021FDD863BD}" dt="2024-11-11T13:22:38.015" v="2880" actId="1076"/>
          <ac:spMkLst>
            <pc:docMk/>
            <pc:sldMk cId="460061406" sldId="16510"/>
            <ac:spMk id="62" creationId="{61C25DFE-3F89-4958-B768-BAAF8BF1EA5A}"/>
          </ac:spMkLst>
        </pc:spChg>
      </pc:sldChg>
      <pc:sldChg chg="modSp del mod">
        <pc:chgData name="Rob Covassin" userId="fd9caa57-72b2-4130-aa1c-0eb390338127" providerId="ADAL" clId="{B3B71E8C-2F41-420D-AF23-E021FDD863BD}" dt="2024-11-11T04:14:12.657" v="1348" actId="47"/>
        <pc:sldMkLst>
          <pc:docMk/>
          <pc:sldMk cId="2767124391" sldId="16511"/>
        </pc:sldMkLst>
        <pc:spChg chg="mod">
          <ac:chgData name="Rob Covassin" userId="fd9caa57-72b2-4130-aa1c-0eb390338127" providerId="ADAL" clId="{B3B71E8C-2F41-420D-AF23-E021FDD863BD}" dt="2024-11-11T03:55:38.051" v="1229" actId="20577"/>
          <ac:spMkLst>
            <pc:docMk/>
            <pc:sldMk cId="2767124391" sldId="16511"/>
            <ac:spMk id="62" creationId="{61C25DFE-3F89-4958-B768-BAAF8BF1EA5A}"/>
          </ac:spMkLst>
        </pc:spChg>
      </pc:sldChg>
      <pc:sldChg chg="addSp delSp modSp mod">
        <pc:chgData name="Rob Covassin" userId="fd9caa57-72b2-4130-aa1c-0eb390338127" providerId="ADAL" clId="{B3B71E8C-2F41-420D-AF23-E021FDD863BD}" dt="2024-11-12T18:38:34.455" v="4583" actId="1076"/>
        <pc:sldMkLst>
          <pc:docMk/>
          <pc:sldMk cId="343370545" sldId="16512"/>
        </pc:sldMkLst>
        <pc:spChg chg="add del">
          <ac:chgData name="Rob Covassin" userId="fd9caa57-72b2-4130-aa1c-0eb390338127" providerId="ADAL" clId="{B3B71E8C-2F41-420D-AF23-E021FDD863BD}" dt="2024-11-12T18:36:37.112" v="4571" actId="11529"/>
          <ac:spMkLst>
            <pc:docMk/>
            <pc:sldMk cId="343370545" sldId="16512"/>
            <ac:spMk id="3" creationId="{D6782CA9-E1C2-E280-F950-39A638D34B32}"/>
          </ac:spMkLst>
        </pc:spChg>
        <pc:spChg chg="add mod">
          <ac:chgData name="Rob Covassin" userId="fd9caa57-72b2-4130-aa1c-0eb390338127" providerId="ADAL" clId="{B3B71E8C-2F41-420D-AF23-E021FDD863BD}" dt="2024-11-12T18:38:34.455" v="4583" actId="1076"/>
          <ac:spMkLst>
            <pc:docMk/>
            <pc:sldMk cId="343370545" sldId="16512"/>
            <ac:spMk id="4" creationId="{AE85939C-EC4C-3918-94E1-417C6B8B3338}"/>
          </ac:spMkLst>
        </pc:spChg>
        <pc:spChg chg="mod">
          <ac:chgData name="Rob Covassin" userId="fd9caa57-72b2-4130-aa1c-0eb390338127" providerId="ADAL" clId="{B3B71E8C-2F41-420D-AF23-E021FDD863BD}" dt="2024-11-11T03:25:29.221" v="79" actId="20577"/>
          <ac:spMkLst>
            <pc:docMk/>
            <pc:sldMk cId="343370545" sldId="16512"/>
            <ac:spMk id="25" creationId="{B1D41B8C-9023-351C-1F2F-E8C8382E61DF}"/>
          </ac:spMkLst>
        </pc:spChg>
        <pc:spChg chg="mod">
          <ac:chgData name="Rob Covassin" userId="fd9caa57-72b2-4130-aa1c-0eb390338127" providerId="ADAL" clId="{B3B71E8C-2F41-420D-AF23-E021FDD863BD}" dt="2024-11-12T18:10:20.587" v="3801" actId="1076"/>
          <ac:spMkLst>
            <pc:docMk/>
            <pc:sldMk cId="343370545" sldId="16512"/>
            <ac:spMk id="41" creationId="{98F24FC1-4B73-238C-F55A-44726153EB08}"/>
          </ac:spMkLst>
        </pc:spChg>
        <pc:picChg chg="mod">
          <ac:chgData name="Rob Covassin" userId="fd9caa57-72b2-4130-aa1c-0eb390338127" providerId="ADAL" clId="{B3B71E8C-2F41-420D-AF23-E021FDD863BD}" dt="2024-11-12T18:10:08.143" v="3799" actId="1076"/>
          <ac:picMkLst>
            <pc:docMk/>
            <pc:sldMk cId="343370545" sldId="16512"/>
            <ac:picMk id="29" creationId="{EB0456B4-E1FF-E0AB-6161-A77370379B6B}"/>
          </ac:picMkLst>
        </pc:picChg>
        <pc:picChg chg="mod">
          <ac:chgData name="Rob Covassin" userId="fd9caa57-72b2-4130-aa1c-0eb390338127" providerId="ADAL" clId="{B3B71E8C-2F41-420D-AF23-E021FDD863BD}" dt="2024-11-12T18:10:11.960" v="3800" actId="1076"/>
          <ac:picMkLst>
            <pc:docMk/>
            <pc:sldMk cId="343370545" sldId="16512"/>
            <ac:picMk id="34" creationId="{A645EB95-6B49-F24C-18FD-122B40CA17DE}"/>
          </ac:picMkLst>
        </pc:picChg>
      </pc:sldChg>
      <pc:sldChg chg="addSp delSp modSp mod">
        <pc:chgData name="Rob Covassin" userId="fd9caa57-72b2-4130-aa1c-0eb390338127" providerId="ADAL" clId="{B3B71E8C-2F41-420D-AF23-E021FDD863BD}" dt="2024-11-12T18:27:52.260" v="4078" actId="1076"/>
        <pc:sldMkLst>
          <pc:docMk/>
          <pc:sldMk cId="1293340164" sldId="16513"/>
        </pc:sldMkLst>
        <pc:spChg chg="add mod">
          <ac:chgData name="Rob Covassin" userId="fd9caa57-72b2-4130-aa1c-0eb390338127" providerId="ADAL" clId="{B3B71E8C-2F41-420D-AF23-E021FDD863BD}" dt="2024-11-11T12:46:46.306" v="1911" actId="14100"/>
          <ac:spMkLst>
            <pc:docMk/>
            <pc:sldMk cId="1293340164" sldId="16513"/>
            <ac:spMk id="2" creationId="{45961CE3-8E5D-C513-0C64-8E36A23FCDD1}"/>
          </ac:spMkLst>
        </pc:spChg>
        <pc:spChg chg="add mod">
          <ac:chgData name="Rob Covassin" userId="fd9caa57-72b2-4130-aa1c-0eb390338127" providerId="ADAL" clId="{B3B71E8C-2F41-420D-AF23-E021FDD863BD}" dt="2024-11-11T12:48:10.524" v="1917" actId="1076"/>
          <ac:spMkLst>
            <pc:docMk/>
            <pc:sldMk cId="1293340164" sldId="16513"/>
            <ac:spMk id="3" creationId="{D31F5F9E-D7D9-8D6F-464E-7B9B32470CD4}"/>
          </ac:spMkLst>
        </pc:spChg>
        <pc:spChg chg="add del mod">
          <ac:chgData name="Rob Covassin" userId="fd9caa57-72b2-4130-aa1c-0eb390338127" providerId="ADAL" clId="{B3B71E8C-2F41-420D-AF23-E021FDD863BD}" dt="2024-11-12T18:25:34.757" v="4064"/>
          <ac:spMkLst>
            <pc:docMk/>
            <pc:sldMk cId="1293340164" sldId="16513"/>
            <ac:spMk id="4" creationId="{52BE41EF-9DE7-FF3F-3AAB-19BB98570890}"/>
          </ac:spMkLst>
        </pc:spChg>
        <pc:spChg chg="add mod">
          <ac:chgData name="Rob Covassin" userId="fd9caa57-72b2-4130-aa1c-0eb390338127" providerId="ADAL" clId="{B3B71E8C-2F41-420D-AF23-E021FDD863BD}" dt="2024-11-12T18:27:38.797" v="4077" actId="255"/>
          <ac:spMkLst>
            <pc:docMk/>
            <pc:sldMk cId="1293340164" sldId="16513"/>
            <ac:spMk id="5" creationId="{FD5C0AA3-CEEC-6F5F-8D5A-CE24991E51F3}"/>
          </ac:spMkLst>
        </pc:spChg>
        <pc:spChg chg="add mod">
          <ac:chgData name="Rob Covassin" userId="fd9caa57-72b2-4130-aa1c-0eb390338127" providerId="ADAL" clId="{B3B71E8C-2F41-420D-AF23-E021FDD863BD}" dt="2024-11-12T18:27:52.260" v="4078" actId="1076"/>
          <ac:spMkLst>
            <pc:docMk/>
            <pc:sldMk cId="1293340164" sldId="16513"/>
            <ac:spMk id="6" creationId="{ACBADB66-11EC-0917-B6D8-7AACC734899C}"/>
          </ac:spMkLst>
        </pc:spChg>
        <pc:spChg chg="add del">
          <ac:chgData name="Rob Covassin" userId="fd9caa57-72b2-4130-aa1c-0eb390338127" providerId="ADAL" clId="{B3B71E8C-2F41-420D-AF23-E021FDD863BD}" dt="2024-11-11T03:27:21.889" v="102" actId="478"/>
          <ac:spMkLst>
            <pc:docMk/>
            <pc:sldMk cId="1293340164" sldId="16513"/>
            <ac:spMk id="21" creationId="{04FFCF70-474A-9C6C-639C-8B7E5A037F58}"/>
          </ac:spMkLst>
        </pc:spChg>
        <pc:spChg chg="add mod">
          <ac:chgData name="Rob Covassin" userId="fd9caa57-72b2-4130-aa1c-0eb390338127" providerId="ADAL" clId="{B3B71E8C-2F41-420D-AF23-E021FDD863BD}" dt="2024-11-11T04:05:58.069" v="1240" actId="1076"/>
          <ac:spMkLst>
            <pc:docMk/>
            <pc:sldMk cId="1293340164" sldId="16513"/>
            <ac:spMk id="22" creationId="{EE2DB788-CDCC-F34A-57C5-801D3AF0263B}"/>
          </ac:spMkLst>
        </pc:spChg>
        <pc:picChg chg="mod">
          <ac:chgData name="Rob Covassin" userId="fd9caa57-72b2-4130-aa1c-0eb390338127" providerId="ADAL" clId="{B3B71E8C-2F41-420D-AF23-E021FDD863BD}" dt="2024-11-11T04:05:53.654" v="1239" actId="1076"/>
          <ac:picMkLst>
            <pc:docMk/>
            <pc:sldMk cId="1293340164" sldId="16513"/>
            <ac:picMk id="12" creationId="{736F2FCD-7D73-33D2-2354-2B70FCC22629}"/>
          </ac:picMkLst>
        </pc:picChg>
        <pc:picChg chg="mod">
          <ac:chgData name="Rob Covassin" userId="fd9caa57-72b2-4130-aa1c-0eb390338127" providerId="ADAL" clId="{B3B71E8C-2F41-420D-AF23-E021FDD863BD}" dt="2024-11-11T04:06:02.522" v="1241" actId="1076"/>
          <ac:picMkLst>
            <pc:docMk/>
            <pc:sldMk cId="1293340164" sldId="16513"/>
            <ac:picMk id="14" creationId="{43154C5F-E9A0-8CF7-DA85-0AEB8048CB5D}"/>
          </ac:picMkLst>
        </pc:picChg>
        <pc:picChg chg="add mod">
          <ac:chgData name="Rob Covassin" userId="fd9caa57-72b2-4130-aa1c-0eb390338127" providerId="ADAL" clId="{B3B71E8C-2F41-420D-AF23-E021FDD863BD}" dt="2024-11-11T04:06:14.404" v="1246" actId="1076"/>
          <ac:picMkLst>
            <pc:docMk/>
            <pc:sldMk cId="1293340164" sldId="16513"/>
            <ac:picMk id="24" creationId="{A660600C-62E6-9FA8-A329-21C000EC8ED9}"/>
          </ac:picMkLst>
        </pc:picChg>
      </pc:sldChg>
    </pc:docChg>
  </pc:docChgLst>
</pc:chgInfo>
</file>

<file path=ppt/media/image1.png>
</file>

<file path=ppt/media/image10.jpeg>
</file>

<file path=ppt/media/image2.pn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8EF625-E634-42E8-A681-0F6334CFD406}" type="datetimeFigureOut">
              <a:rPr lang="en-US" smtClean="0"/>
              <a:t>11/12/2024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BD1A3-1523-4A37-899F-6E6397A7EFDE}" type="slidenum">
              <a:rPr lang="en-US" smtClean="0"/>
              <a:t>‹#›</a:t>
            </a:fld>
            <a:endParaRPr lang="en-US" dirty="0"/>
          </a:p>
        </p:txBody>
      </p:sp>
    </p:spTree>
    <p:extLst>
      <p:ext uri="{BB962C8B-B14F-4D97-AF65-F5344CB8AC3E}">
        <p14:creationId xmlns:p14="http://schemas.microsoft.com/office/powerpoint/2010/main" val="3589642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5744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2942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7843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2827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0" lvl="3" indent="0" algn="l">
              <a:lnSpc>
                <a:spcPct val="150000"/>
              </a:lnSpc>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8450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a:t>Corrective Actions: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CD265D-FE10-4941-B6E2-416D7D127A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3661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1439CB-E4FC-AE41-8442-289556038186}" type="slidenum">
              <a:rPr lang="en-US" smtClean="0"/>
              <a:t>8</a:t>
            </a:fld>
            <a:endParaRPr lang="en-US" dirty="0"/>
          </a:p>
        </p:txBody>
      </p:sp>
    </p:spTree>
    <p:extLst>
      <p:ext uri="{BB962C8B-B14F-4D97-AF65-F5344CB8AC3E}">
        <p14:creationId xmlns:p14="http://schemas.microsoft.com/office/powerpoint/2010/main" val="18516223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94D45-D297-4332-8FD4-57C243AB4E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AD0BBFCC-9531-4466-9A59-C0455C945A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D789143-D417-4EB9-84E4-452086617D30}"/>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4F6BAE18-E82A-407B-9269-D4622A30D5AE}"/>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FC0A89DC-F205-4350-8685-C4C6A75C72C0}"/>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1452201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D9329-0D09-4173-A7DE-4348F8BD9C8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5296DE6-E8EA-4E37-866C-318F6CBE43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7FF8A78-FC4D-43F2-B6FF-A1E13E928F39}"/>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62999E35-3935-414E-9B10-06EFA73A47D5}"/>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8BA6D9A-C6E8-49E5-AA13-D5CCAF97ADBE}"/>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860113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4B505E-004C-459B-8C5F-920C3A02A1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4EA72F5-EF1F-4067-99E2-9DA449C9FC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8CCB6C0-44A5-41E7-BA69-D92764CFB279}"/>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2CCC3729-777F-4364-87D6-FFCBF882B56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1C72735-9BAE-4FEA-9B9C-A9B74A7C4543}"/>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33274460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ne Content">
    <p:bg>
      <p:bgPr>
        <a:solidFill>
          <a:schemeClr val="bg1"/>
        </a:solidFill>
        <a:effectLst/>
      </p:bgPr>
    </p:bg>
    <p:spTree>
      <p:nvGrpSpPr>
        <p:cNvPr id="1" name=""/>
        <p:cNvGrpSpPr/>
        <p:nvPr/>
      </p:nvGrpSpPr>
      <p:grpSpPr>
        <a:xfrm>
          <a:off x="0" y="0"/>
          <a:ext cx="0" cy="0"/>
          <a:chOff x="0" y="0"/>
          <a:chExt cx="0" cy="0"/>
        </a:xfrm>
      </p:grpSpPr>
      <p:sp>
        <p:nvSpPr>
          <p:cNvPr id="21" name="Text Placeholder 17">
            <a:extLst>
              <a:ext uri="{FF2B5EF4-FFF2-40B4-BE49-F238E27FC236}">
                <a16:creationId xmlns:a16="http://schemas.microsoft.com/office/drawing/2014/main" id="{068E7B58-5842-584A-AE48-FE4AC3E77A7A}"/>
              </a:ext>
            </a:extLst>
          </p:cNvPr>
          <p:cNvSpPr>
            <a:spLocks noGrp="1"/>
          </p:cNvSpPr>
          <p:nvPr>
            <p:ph type="body" sz="quarter" idx="14" hasCustomPrompt="1"/>
          </p:nvPr>
        </p:nvSpPr>
        <p:spPr>
          <a:xfrm>
            <a:off x="457200" y="1687512"/>
            <a:ext cx="11277599" cy="4294188"/>
          </a:xfrm>
          <a:prstGeom prst="rect">
            <a:avLst/>
          </a:prstGeom>
        </p:spPr>
        <p:txBody>
          <a:bodyPr lIns="0" tIns="0" rIns="0" bIns="0"/>
          <a:lstStyle>
            <a:lvl1pPr marL="169863" marR="0" indent="-169863"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sz="1600" b="0">
                <a:solidFill>
                  <a:srgbClr val="666666"/>
                </a:solidFill>
              </a:defRPr>
            </a:lvl1pPr>
            <a:lvl2pPr marL="339725" indent="-169863">
              <a:spcBef>
                <a:spcPts val="600"/>
              </a:spcBef>
              <a:buSzPct val="70000"/>
              <a:buFont typeface="Arial" panose="020B0604020202020204" pitchFamily="34" charset="0"/>
              <a:buChar char="‾"/>
              <a:defRPr lang="en-US" sz="1600" b="0" kern="1200" dirty="0">
                <a:solidFill>
                  <a:srgbClr val="666666"/>
                </a:solidFill>
                <a:latin typeface="+mn-lt"/>
                <a:ea typeface="+mn-ea"/>
                <a:cs typeface="+mn-cs"/>
              </a:defRPr>
            </a:lvl2pPr>
            <a:lvl3pPr marL="509588" indent="-169863">
              <a:spcBef>
                <a:spcPts val="600"/>
              </a:spcBef>
              <a:buSzPct val="70000"/>
              <a:buFont typeface="Courier New" panose="02070309020205020404" pitchFamily="49" charset="0"/>
              <a:buChar char="o"/>
              <a:defRPr lang="en-US" sz="1600" b="0" kern="1200" dirty="0">
                <a:solidFill>
                  <a:srgbClr val="666666"/>
                </a:solidFill>
                <a:latin typeface="+mn-lt"/>
                <a:ea typeface="+mn-ea"/>
                <a:cs typeface="+mn-cs"/>
              </a:defRPr>
            </a:lvl3pPr>
          </a:lstStyle>
          <a:p>
            <a:pPr lvl="0"/>
            <a:r>
              <a:rPr lang="en-US" dirty="0"/>
              <a:t>Body Line 1</a:t>
            </a:r>
          </a:p>
          <a:p>
            <a:pPr lvl="1"/>
            <a:r>
              <a:rPr lang="en-US" dirty="0"/>
              <a:t>Body Line 2</a:t>
            </a:r>
          </a:p>
          <a:p>
            <a:pPr lvl="2"/>
            <a:r>
              <a:rPr lang="en-US" dirty="0"/>
              <a:t>Body Line 3</a:t>
            </a:r>
          </a:p>
        </p:txBody>
      </p:sp>
      <p:sp>
        <p:nvSpPr>
          <p:cNvPr id="11" name="Text Placeholder 8">
            <a:extLst>
              <a:ext uri="{FF2B5EF4-FFF2-40B4-BE49-F238E27FC236}">
                <a16:creationId xmlns:a16="http://schemas.microsoft.com/office/drawing/2014/main" id="{034C311B-094B-4AB9-BB3C-10E6AA0BEF80}"/>
              </a:ext>
            </a:extLst>
          </p:cNvPr>
          <p:cNvSpPr>
            <a:spLocks noGrp="1"/>
          </p:cNvSpPr>
          <p:nvPr>
            <p:ph type="body" sz="quarter" idx="17" hasCustomPrompt="1"/>
          </p:nvPr>
        </p:nvSpPr>
        <p:spPr bwMode="auto">
          <a:xfrm>
            <a:off x="1271499" y="6247192"/>
            <a:ext cx="9551671" cy="269025"/>
          </a:xfrm>
          <a:prstGeom prst="rect">
            <a:avLst/>
          </a:prstGeom>
          <a:noFill/>
          <a:ln w="9525" algn="ctr">
            <a:noFill/>
            <a:miter lim="800000"/>
            <a:headEnd/>
            <a:tailEnd/>
          </a:ln>
          <a:effectLst/>
        </p:spPr>
        <p:txBody>
          <a:bodyPr lIns="0" tIns="0" rIns="0" bIns="0" anchor="b">
            <a:noAutofit/>
          </a:bodyPr>
          <a:lstStyle>
            <a:lvl1pPr marL="631825" marR="0" indent="-631825" algn="l" defTabSz="895350" rtl="0" eaLnBrk="1" fontAlgn="base" latinLnBrk="0" hangingPunct="1">
              <a:lnSpc>
                <a:spcPct val="100000"/>
              </a:lnSpc>
              <a:spcBef>
                <a:spcPct val="0"/>
              </a:spcBef>
              <a:spcAft>
                <a:spcPct val="0"/>
              </a:spcAft>
              <a:buClr>
                <a:srgbClr val="6497CB"/>
              </a:buClr>
              <a:buSzTx/>
              <a:buFont typeface="Wingdings" pitchFamily="2" charset="2"/>
              <a:buNone/>
              <a:tabLst>
                <a:tab pos="533400" algn="r"/>
              </a:tabLst>
              <a:defRPr kumimoji="1" lang="en-US" sz="1000" kern="1200" baseline="0" dirty="0" smtClean="0">
                <a:solidFill>
                  <a:srgbClr val="666666"/>
                </a:solidFill>
                <a:latin typeface="Arial" panose="020B0604020202020204" pitchFamily="34" charset="0"/>
                <a:ea typeface="+mn-ea"/>
                <a:cs typeface="Arial" panose="020B0604020202020204" pitchFamily="34" charset="0"/>
                <a:sym typeface="Wingdings" pitchFamily="2" charset="2"/>
              </a:defRPr>
            </a:lvl1pPr>
          </a:lstStyle>
          <a:p>
            <a:pPr marL="631825" marR="0" lvl="0" indent="-631825" algn="l" defTabSz="895350" rtl="0" eaLnBrk="1" fontAlgn="base" latinLnBrk="0" hangingPunct="1">
              <a:lnSpc>
                <a:spcPct val="90000"/>
              </a:lnSpc>
              <a:spcBef>
                <a:spcPct val="0"/>
              </a:spcBef>
              <a:spcAft>
                <a:spcPct val="0"/>
              </a:spcAft>
              <a:buClr>
                <a:srgbClr val="6497CB"/>
              </a:buClr>
              <a:buSzTx/>
              <a:buFont typeface="Wingdings" pitchFamily="2" charset="2"/>
              <a:buNone/>
              <a:tabLst>
                <a:tab pos="533400" algn="r"/>
              </a:tabLst>
              <a:defRPr/>
            </a:pPr>
            <a:r>
              <a:rPr kumimoji="1" lang="en-US" sz="1000" b="0" i="0" u="none" strike="noStrike" kern="1200" cap="none" spc="0" normalizeH="0" baseline="0" noProof="0" dirty="0">
                <a:ln>
                  <a:noFill/>
                </a:ln>
                <a:solidFill>
                  <a:srgbClr val="000000"/>
                </a:solidFill>
                <a:effectLst/>
                <a:uLnTx/>
                <a:uFillTx/>
                <a:latin typeface="Arial"/>
                <a:ea typeface="+mn-ea"/>
                <a:cs typeface="+mn-cs"/>
              </a:rPr>
              <a:t>	Source:	Tab  Type “Source”, then Tab  Enter sources. Separate multiple sources with </a:t>
            </a:r>
            <a:r>
              <a:rPr lang="en-US" sz="1000" dirty="0">
                <a:solidFill>
                  <a:srgbClr val="000000"/>
                </a:solidFill>
                <a:latin typeface="+mn-lt"/>
              </a:rPr>
              <a:t>semi-colon (;)</a:t>
            </a:r>
          </a:p>
        </p:txBody>
      </p:sp>
      <p:sp>
        <p:nvSpPr>
          <p:cNvPr id="6" name="Text Placeholder 17">
            <a:extLst>
              <a:ext uri="{FF2B5EF4-FFF2-40B4-BE49-F238E27FC236}">
                <a16:creationId xmlns:a16="http://schemas.microsoft.com/office/drawing/2014/main" id="{CFE8F3DC-D81B-4634-8C79-091B06E88929}"/>
              </a:ext>
            </a:extLst>
          </p:cNvPr>
          <p:cNvSpPr>
            <a:spLocks noGrp="1"/>
          </p:cNvSpPr>
          <p:nvPr>
            <p:ph type="body" sz="quarter" idx="18" hasCustomPrompt="1"/>
          </p:nvPr>
        </p:nvSpPr>
        <p:spPr>
          <a:xfrm>
            <a:off x="457201" y="85231"/>
            <a:ext cx="11277599" cy="327600"/>
          </a:xfrm>
          <a:prstGeom prst="rect">
            <a:avLst/>
          </a:prstGeom>
        </p:spPr>
        <p:txBody>
          <a:bodyPr lIns="0" tIns="0" rIns="0" bIns="0" anchor="ct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lang="en-US" sz="1200" b="0" kern="1200" dirty="0">
                <a:solidFill>
                  <a:srgbClr val="666666"/>
                </a:solidFill>
                <a:latin typeface="+mn-lt"/>
                <a:ea typeface="+mn-ea"/>
                <a:cs typeface="+mn-cs"/>
              </a:defRPr>
            </a:lvl1pPr>
          </a:lstStyle>
          <a:p>
            <a:pPr lvl="0"/>
            <a:r>
              <a:rPr lang="en-US" dirty="0"/>
              <a:t>Slide Header</a:t>
            </a:r>
          </a:p>
        </p:txBody>
      </p:sp>
      <p:sp>
        <p:nvSpPr>
          <p:cNvPr id="8" name="Text Placeholder 17">
            <a:extLst>
              <a:ext uri="{FF2B5EF4-FFF2-40B4-BE49-F238E27FC236}">
                <a16:creationId xmlns:a16="http://schemas.microsoft.com/office/drawing/2014/main" id="{E5611B32-89A2-41BF-B842-A228A8F27A39}"/>
              </a:ext>
            </a:extLst>
          </p:cNvPr>
          <p:cNvSpPr>
            <a:spLocks noGrp="1"/>
          </p:cNvSpPr>
          <p:nvPr>
            <p:ph type="body" sz="quarter" idx="12" hasCustomPrompt="1"/>
          </p:nvPr>
        </p:nvSpPr>
        <p:spPr>
          <a:xfrm>
            <a:off x="457201" y="516807"/>
            <a:ext cx="11277599" cy="1009649"/>
          </a:xfrm>
          <a:prstGeom prst="rect">
            <a:avLst/>
          </a:prstGeom>
        </p:spPr>
        <p:txBody>
          <a:bodyPr lIns="0" tIns="0" rIns="0" bIns="0" anchor="t"/>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400" b="1"/>
            </a:lvl1pPr>
          </a:lstStyle>
          <a:p>
            <a:pPr lvl="0"/>
            <a:r>
              <a:rPr lang="en-US" dirty="0"/>
              <a:t>Action Title</a:t>
            </a:r>
          </a:p>
        </p:txBody>
      </p:sp>
    </p:spTree>
    <p:extLst>
      <p:ext uri="{BB962C8B-B14F-4D97-AF65-F5344CB8AC3E}">
        <p14:creationId xmlns:p14="http://schemas.microsoft.com/office/powerpoint/2010/main" val="2205970340"/>
      </p:ext>
    </p:extLst>
  </p:cSld>
  <p:clrMapOvr>
    <a:masterClrMapping/>
  </p:clrMapOvr>
  <p:extLst>
    <p:ext uri="{DCECCB84-F9BA-43D5-87BE-67443E8EF086}">
      <p15:sldGuideLst xmlns:p15="http://schemas.microsoft.com/office/powerpoint/2012/main">
        <p15:guide id="8" orient="horz" pos="576">
          <p15:clr>
            <a:srgbClr val="FBAE40"/>
          </p15:clr>
        </p15:guide>
        <p15:guide id="12" orient="horz" pos="1368">
          <p15:clr>
            <a:srgbClr val="FBAE40"/>
          </p15:clr>
        </p15:guide>
        <p15:guide id="13" orient="horz" pos="1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714D9E6-50C1-45B5-870C-E3981319A099}"/>
              </a:ext>
            </a:extLst>
          </p:cNvPr>
          <p:cNvSpPr>
            <a:spLocks noGrp="1"/>
          </p:cNvSpPr>
          <p:nvPr>
            <p:ph type="pic" sz="quarter" idx="10"/>
          </p:nvPr>
        </p:nvSpPr>
        <p:spPr>
          <a:xfrm>
            <a:off x="879475" y="1293813"/>
            <a:ext cx="3114675" cy="4175125"/>
          </a:xfrm>
        </p:spPr>
        <p:txBody>
          <a:bodyPr/>
          <a:lstStyle/>
          <a:p>
            <a:endParaRPr lang="en-CA" dirty="0"/>
          </a:p>
        </p:txBody>
      </p:sp>
      <p:sp>
        <p:nvSpPr>
          <p:cNvPr id="5" name="Picture Placeholder 4">
            <a:extLst>
              <a:ext uri="{FF2B5EF4-FFF2-40B4-BE49-F238E27FC236}">
                <a16:creationId xmlns:a16="http://schemas.microsoft.com/office/drawing/2014/main" id="{0C844B5D-572E-472C-A93A-AE9D09C3CF12}"/>
              </a:ext>
            </a:extLst>
          </p:cNvPr>
          <p:cNvSpPr>
            <a:spLocks noGrp="1"/>
          </p:cNvSpPr>
          <p:nvPr>
            <p:ph type="pic" sz="quarter" idx="11"/>
          </p:nvPr>
        </p:nvSpPr>
        <p:spPr>
          <a:xfrm>
            <a:off x="4727575" y="1293813"/>
            <a:ext cx="3217863" cy="4175125"/>
          </a:xfrm>
        </p:spPr>
        <p:txBody>
          <a:bodyPr/>
          <a:lstStyle/>
          <a:p>
            <a:endParaRPr lang="en-CA" dirty="0"/>
          </a:p>
        </p:txBody>
      </p:sp>
      <p:sp>
        <p:nvSpPr>
          <p:cNvPr id="7" name="Picture Placeholder 6">
            <a:extLst>
              <a:ext uri="{FF2B5EF4-FFF2-40B4-BE49-F238E27FC236}">
                <a16:creationId xmlns:a16="http://schemas.microsoft.com/office/drawing/2014/main" id="{C28CF463-519C-41C8-B0CA-97DE4C62852F}"/>
              </a:ext>
            </a:extLst>
          </p:cNvPr>
          <p:cNvSpPr>
            <a:spLocks noGrp="1"/>
          </p:cNvSpPr>
          <p:nvPr>
            <p:ph type="pic" sz="quarter" idx="12"/>
          </p:nvPr>
        </p:nvSpPr>
        <p:spPr>
          <a:xfrm>
            <a:off x="8272463" y="1293813"/>
            <a:ext cx="3040062" cy="4175125"/>
          </a:xfrm>
        </p:spPr>
        <p:txBody>
          <a:bodyPr/>
          <a:lstStyle/>
          <a:p>
            <a:endParaRPr lang="en-CA" dirty="0"/>
          </a:p>
        </p:txBody>
      </p:sp>
    </p:spTree>
    <p:extLst>
      <p:ext uri="{BB962C8B-B14F-4D97-AF65-F5344CB8AC3E}">
        <p14:creationId xmlns:p14="http://schemas.microsoft.com/office/powerpoint/2010/main" val="320749638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F946D-633C-4DE0-A1A2-328E775C45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A4217B-11B1-4E3D-9C1A-E1AC192691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EFFDFC-FE91-4A07-BD68-FDD50B2589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0E9710-1DF8-4D67-B133-AD43191E6C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D604AA-D609-45D3-91C5-A782394F84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86E61B-56D8-44AD-B944-5F1DE9DE111A}"/>
              </a:ext>
            </a:extLst>
          </p:cNvPr>
          <p:cNvSpPr>
            <a:spLocks noGrp="1"/>
          </p:cNvSpPr>
          <p:nvPr>
            <p:ph type="dt" sz="half" idx="10"/>
          </p:nvPr>
        </p:nvSpPr>
        <p:spPr/>
        <p:txBody>
          <a:bodyPr/>
          <a:lstStyle/>
          <a:p>
            <a:fld id="{634BB234-5EC2-44D9-90DA-905D8EC563CA}" type="datetimeFigureOut">
              <a:rPr lang="en-US" smtClean="0"/>
              <a:t>11/12/2024</a:t>
            </a:fld>
            <a:endParaRPr lang="en-US" dirty="0"/>
          </a:p>
        </p:txBody>
      </p:sp>
      <p:sp>
        <p:nvSpPr>
          <p:cNvPr id="8" name="Footer Placeholder 7">
            <a:extLst>
              <a:ext uri="{FF2B5EF4-FFF2-40B4-BE49-F238E27FC236}">
                <a16:creationId xmlns:a16="http://schemas.microsoft.com/office/drawing/2014/main" id="{BF94BD1D-2FBE-45E8-A480-4C733049974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7A11FD3-E97F-4FF6-9050-1611DC8D5F15}"/>
              </a:ext>
            </a:extLst>
          </p:cNvPr>
          <p:cNvSpPr>
            <a:spLocks noGrp="1"/>
          </p:cNvSpPr>
          <p:nvPr>
            <p:ph type="sldNum" sz="quarter" idx="12"/>
          </p:nvPr>
        </p:nvSpPr>
        <p:spPr/>
        <p:txBody>
          <a:bodyPr/>
          <a:lstStyle/>
          <a:p>
            <a:fld id="{46B3E2EE-5CFE-46AA-8164-08561E756D47}" type="slidenum">
              <a:rPr lang="en-US" smtClean="0"/>
              <a:t>‹#›</a:t>
            </a:fld>
            <a:endParaRPr lang="en-US" dirty="0"/>
          </a:p>
        </p:txBody>
      </p:sp>
    </p:spTree>
    <p:extLst>
      <p:ext uri="{BB962C8B-B14F-4D97-AF65-F5344CB8AC3E}">
        <p14:creationId xmlns:p14="http://schemas.microsoft.com/office/powerpoint/2010/main" val="34033378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58AE6-B165-463B-9F21-1FEF5285BC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E69BE8-1CFC-48DD-ACB7-9549A0C40B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7E25BF8C-C23A-40E8-9DAC-EDEADD8FFE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D211A4-620D-45A6-9907-706DB32BBA9F}"/>
              </a:ext>
            </a:extLst>
          </p:cNvPr>
          <p:cNvSpPr>
            <a:spLocks noGrp="1"/>
          </p:cNvSpPr>
          <p:nvPr>
            <p:ph type="dt" sz="half" idx="10"/>
          </p:nvPr>
        </p:nvSpPr>
        <p:spPr/>
        <p:txBody>
          <a:bodyPr/>
          <a:lstStyle/>
          <a:p>
            <a:fld id="{634BB234-5EC2-44D9-90DA-905D8EC563CA}" type="datetimeFigureOut">
              <a:rPr lang="en-US" smtClean="0"/>
              <a:t>11/12/2024</a:t>
            </a:fld>
            <a:endParaRPr lang="en-US" dirty="0"/>
          </a:p>
        </p:txBody>
      </p:sp>
      <p:sp>
        <p:nvSpPr>
          <p:cNvPr id="6" name="Footer Placeholder 5">
            <a:extLst>
              <a:ext uri="{FF2B5EF4-FFF2-40B4-BE49-F238E27FC236}">
                <a16:creationId xmlns:a16="http://schemas.microsoft.com/office/drawing/2014/main" id="{30A2E146-DD7D-4FEC-A6FE-3F8CF293528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5EAC278-13B0-44A9-87D5-DBCB905AC1A0}"/>
              </a:ext>
            </a:extLst>
          </p:cNvPr>
          <p:cNvSpPr>
            <a:spLocks noGrp="1"/>
          </p:cNvSpPr>
          <p:nvPr>
            <p:ph type="sldNum" sz="quarter" idx="12"/>
          </p:nvPr>
        </p:nvSpPr>
        <p:spPr/>
        <p:txBody>
          <a:bodyPr/>
          <a:lstStyle/>
          <a:p>
            <a:fld id="{46B3E2EE-5CFE-46AA-8164-08561E756D47}" type="slidenum">
              <a:rPr lang="en-US" smtClean="0"/>
              <a:t>‹#›</a:t>
            </a:fld>
            <a:endParaRPr lang="en-US" dirty="0"/>
          </a:p>
        </p:txBody>
      </p:sp>
    </p:spTree>
    <p:extLst>
      <p:ext uri="{BB962C8B-B14F-4D97-AF65-F5344CB8AC3E}">
        <p14:creationId xmlns:p14="http://schemas.microsoft.com/office/powerpoint/2010/main" val="794640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Full Bleed - Logo w/Tag">
    <p:bg>
      <p:bgPr>
        <a:solidFill>
          <a:srgbClr val="C92036"/>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1D5A3-85EA-A047-A3D5-1E6208AE2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4412999"/>
            <a:ext cx="1831561" cy="876812"/>
          </a:xfrm>
          <a:prstGeom prst="rect">
            <a:avLst/>
          </a:prstGeom>
        </p:spPr>
      </p:pic>
      <p:sp>
        <p:nvSpPr>
          <p:cNvPr id="8" name="Text Placeholder 17">
            <a:extLst>
              <a:ext uri="{FF2B5EF4-FFF2-40B4-BE49-F238E27FC236}">
                <a16:creationId xmlns:a16="http://schemas.microsoft.com/office/drawing/2014/main" id="{BE1868AD-F7A3-4DB2-96BF-DDFD3ED4796F}"/>
              </a:ext>
            </a:extLst>
          </p:cNvPr>
          <p:cNvSpPr>
            <a:spLocks noGrp="1"/>
          </p:cNvSpPr>
          <p:nvPr>
            <p:ph type="body" sz="quarter" idx="14" hasCustomPrompt="1"/>
          </p:nvPr>
        </p:nvSpPr>
        <p:spPr>
          <a:xfrm>
            <a:off x="1143000" y="5880229"/>
            <a:ext cx="6547104" cy="137160"/>
          </a:xfrm>
          <a:prstGeom prst="rect">
            <a:avLst/>
          </a:prstGeom>
        </p:spPr>
        <p:txBody>
          <a:bodyPr lIns="0" tIns="0" rIns="0" bIns="0" anchor="ct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a:solidFill>
                  <a:schemeClr val="tx1"/>
                </a:solidFill>
              </a:defRPr>
            </a:lvl1pPr>
            <a:lvl2pPr marL="339725" indent="-169863">
              <a:spcBef>
                <a:spcPts val="600"/>
              </a:spcBef>
              <a:defRPr lang="en-US" sz="1600" b="0" kern="1200" dirty="0">
                <a:solidFill>
                  <a:schemeClr val="tx1"/>
                </a:solidFill>
                <a:latin typeface="+mn-lt"/>
                <a:ea typeface="+mn-ea"/>
                <a:cs typeface="+mn-cs"/>
              </a:defRPr>
            </a:lvl2pPr>
            <a:lvl3pPr marL="509588" indent="-169863">
              <a:spcBef>
                <a:spcPts val="600"/>
              </a:spcBef>
              <a:defRPr lang="en-US" sz="1600" b="0" kern="1200" dirty="0">
                <a:solidFill>
                  <a:schemeClr val="tx1"/>
                </a:solidFill>
                <a:latin typeface="+mn-lt"/>
                <a:ea typeface="+mn-ea"/>
                <a:cs typeface="+mn-cs"/>
              </a:defRPr>
            </a:lvl3pPr>
          </a:lstStyle>
          <a:p>
            <a:pPr lvl="0"/>
            <a:r>
              <a:rPr lang="en-US" dirty="0"/>
              <a:t>Date</a:t>
            </a:r>
          </a:p>
        </p:txBody>
      </p:sp>
      <p:sp>
        <p:nvSpPr>
          <p:cNvPr id="9" name="Text Placeholder 17">
            <a:extLst>
              <a:ext uri="{FF2B5EF4-FFF2-40B4-BE49-F238E27FC236}">
                <a16:creationId xmlns:a16="http://schemas.microsoft.com/office/drawing/2014/main" id="{E9B55E0C-B502-4083-8F6A-EB8063902D55}"/>
              </a:ext>
            </a:extLst>
          </p:cNvPr>
          <p:cNvSpPr>
            <a:spLocks noGrp="1"/>
          </p:cNvSpPr>
          <p:nvPr>
            <p:ph type="body" sz="quarter" idx="15" hasCustomPrompt="1"/>
          </p:nvPr>
        </p:nvSpPr>
        <p:spPr>
          <a:xfrm>
            <a:off x="1143000" y="6143625"/>
            <a:ext cx="6547104" cy="137160"/>
          </a:xfrm>
          <a:prstGeom prst="rect">
            <a:avLst/>
          </a:prstGeom>
        </p:spPr>
        <p:txBody>
          <a:bodyPr lIns="0" tIns="0" rIns="0" bIns="0" anchor="ct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1200" b="0">
                <a:solidFill>
                  <a:schemeClr val="tx1"/>
                </a:solidFill>
              </a:defRPr>
            </a:lvl1pPr>
            <a:lvl2pPr marL="339725" indent="-169863">
              <a:spcBef>
                <a:spcPts val="600"/>
              </a:spcBef>
              <a:defRPr lang="en-US" sz="1600" b="0" kern="1200" dirty="0">
                <a:solidFill>
                  <a:schemeClr val="tx1"/>
                </a:solidFill>
                <a:latin typeface="+mn-lt"/>
                <a:ea typeface="+mn-ea"/>
                <a:cs typeface="+mn-cs"/>
              </a:defRPr>
            </a:lvl2pPr>
            <a:lvl3pPr marL="509588" indent="-169863">
              <a:spcBef>
                <a:spcPts val="600"/>
              </a:spcBef>
              <a:defRPr lang="en-US" sz="1600" b="0" kern="1200" dirty="0">
                <a:solidFill>
                  <a:schemeClr val="tx1"/>
                </a:solidFill>
                <a:latin typeface="+mn-lt"/>
                <a:ea typeface="+mn-ea"/>
                <a:cs typeface="+mn-cs"/>
              </a:defRPr>
            </a:lvl3pPr>
          </a:lstStyle>
          <a:p>
            <a:pPr lvl="0"/>
            <a:r>
              <a:rPr lang="en-US" dirty="0"/>
              <a:t>Location</a:t>
            </a:r>
          </a:p>
        </p:txBody>
      </p:sp>
      <p:sp>
        <p:nvSpPr>
          <p:cNvPr id="3" name="Text Placeholder 2">
            <a:extLst>
              <a:ext uri="{FF2B5EF4-FFF2-40B4-BE49-F238E27FC236}">
                <a16:creationId xmlns:a16="http://schemas.microsoft.com/office/drawing/2014/main" id="{62F4638F-2152-4C50-A5A4-6879324CD39D}"/>
              </a:ext>
            </a:extLst>
          </p:cNvPr>
          <p:cNvSpPr>
            <a:spLocks noGrp="1"/>
          </p:cNvSpPr>
          <p:nvPr>
            <p:ph type="body" sz="quarter" idx="16"/>
          </p:nvPr>
        </p:nvSpPr>
        <p:spPr>
          <a:xfrm>
            <a:off x="1142998" y="1143000"/>
            <a:ext cx="9766302" cy="498598"/>
          </a:xfrm>
          <a:prstGeom prst="rect">
            <a:avLst/>
          </a:prstGeom>
        </p:spPr>
        <p:txBody>
          <a:bodyPr lIns="0" tIns="0" rIns="0" bIns="0" anchor="t">
            <a:spAutoFit/>
          </a:bodyPr>
          <a:lstStyle>
            <a:lvl1pPr marL="0" indent="0">
              <a:buNone/>
              <a:defRPr sz="3600" b="1"/>
            </a:lvl1pPr>
          </a:lstStyle>
          <a:p>
            <a:pPr lvl="0"/>
            <a:endParaRPr lang="en-US" dirty="0"/>
          </a:p>
        </p:txBody>
      </p:sp>
      <p:sp>
        <p:nvSpPr>
          <p:cNvPr id="11" name="Text Placeholder 10">
            <a:extLst>
              <a:ext uri="{FF2B5EF4-FFF2-40B4-BE49-F238E27FC236}">
                <a16:creationId xmlns:a16="http://schemas.microsoft.com/office/drawing/2014/main" id="{1CADC380-55E2-4F50-AFF3-55BFE4CE83E6}"/>
              </a:ext>
            </a:extLst>
          </p:cNvPr>
          <p:cNvSpPr>
            <a:spLocks noGrp="1"/>
          </p:cNvSpPr>
          <p:nvPr>
            <p:ph type="body" sz="quarter" idx="17"/>
          </p:nvPr>
        </p:nvSpPr>
        <p:spPr>
          <a:xfrm>
            <a:off x="1142999" y="2651125"/>
            <a:ext cx="9766301" cy="276999"/>
          </a:xfrm>
          <a:prstGeom prst="rect">
            <a:avLst/>
          </a:prstGeom>
        </p:spPr>
        <p:txBody>
          <a:bodyPr lIns="0" tIns="0" rIns="0" bIns="0" anchor="t">
            <a:spAutoFit/>
          </a:bodyPr>
          <a:lstStyle>
            <a:lvl1pPr marL="0" indent="0">
              <a:buNone/>
              <a:defRPr sz="2000" b="1"/>
            </a:lvl1pPr>
          </a:lstStyle>
          <a:p>
            <a:pPr lvl="0"/>
            <a:endParaRPr lang="en-US" dirty="0"/>
          </a:p>
        </p:txBody>
      </p:sp>
    </p:spTree>
    <p:extLst>
      <p:ext uri="{BB962C8B-B14F-4D97-AF65-F5344CB8AC3E}">
        <p14:creationId xmlns:p14="http://schemas.microsoft.com/office/powerpoint/2010/main" val="2944492483"/>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CF4F2-C3EF-4D5C-9124-73873F864C1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8AD15698-BBF7-4557-8B06-49D7105944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7675E34-94DD-4E8A-ABB2-9AF5C83ADA8E}"/>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324FC492-43C2-449A-BEBF-41C06B55C4D7}"/>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DFF32632-217C-4A2F-8FC3-F0F778924F4B}"/>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1429391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14AAB-E8C9-4722-863B-AA44015822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B7D6E7D-03A2-44BB-A860-E988102A53D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202643-9327-4054-B58E-699A70EAF80D}"/>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36CC19D3-D53F-4142-901C-7B704C15938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32C9CDAE-6F17-4CBE-BB35-F3357B5EF26D}"/>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1656792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A56BA-BB77-4620-B014-F266BF9EBDF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CEBC209-5921-4520-9F4B-1476C2D9BC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95ABD21-D47C-43F2-AF90-109B6CDD66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D2F2801B-6DC0-4642-BAE4-5699336A5EB7}"/>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6" name="Footer Placeholder 5">
            <a:extLst>
              <a:ext uri="{FF2B5EF4-FFF2-40B4-BE49-F238E27FC236}">
                <a16:creationId xmlns:a16="http://schemas.microsoft.com/office/drawing/2014/main" id="{1393CC13-4F6C-4DE7-B53D-C0CBAA7B221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6854A6A8-1249-415F-ACA7-E7F15EF9329A}"/>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808574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CF12D-C813-40C2-9544-BD095D0E3A5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F0DBE52-405C-4FCE-A966-2934512812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4B3C8D-430D-48A0-B287-77A9BFA9CB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C8ED7F2-E65D-427B-8AE4-3D2D310832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E91F83-C86C-4ACF-A3D8-010A91A722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F1BBACD8-3FF2-48DD-8E8D-2DB047F18767}"/>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8" name="Footer Placeholder 7">
            <a:extLst>
              <a:ext uri="{FF2B5EF4-FFF2-40B4-BE49-F238E27FC236}">
                <a16:creationId xmlns:a16="http://schemas.microsoft.com/office/drawing/2014/main" id="{F2887F8D-B2F4-47C2-8D03-4E76E254EA8D}"/>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FFDDFDFE-7974-4755-946C-A8D2A394435F}"/>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3160934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90B82-41EF-43E1-849E-2E07A93B83B3}"/>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A7260D5F-839A-412A-B4FC-668C98468AD9}"/>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4" name="Footer Placeholder 3">
            <a:extLst>
              <a:ext uri="{FF2B5EF4-FFF2-40B4-BE49-F238E27FC236}">
                <a16:creationId xmlns:a16="http://schemas.microsoft.com/office/drawing/2014/main" id="{5F1970DE-E033-4F6E-A572-CFCC9FBD9F30}"/>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263DE145-67A2-4F45-9C42-304A6799A548}"/>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4120040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B1B557-BF80-45A3-91C3-6EAFDEA66482}"/>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3" name="Footer Placeholder 2">
            <a:extLst>
              <a:ext uri="{FF2B5EF4-FFF2-40B4-BE49-F238E27FC236}">
                <a16:creationId xmlns:a16="http://schemas.microsoft.com/office/drawing/2014/main" id="{CC147522-7E64-4B58-A14A-5C879B5429CA}"/>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731463C1-4070-403A-861E-B25D92A5931D}"/>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47585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64B71-DCDC-4CE4-BC5A-65FFE6AB4D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6B4F4B4-325A-4931-A5CD-214ACA1382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7309A54C-9087-4FE4-9389-344AFF1E3E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7B6E1E-7857-4187-9F5D-D5B811EF7EDC}"/>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6" name="Footer Placeholder 5">
            <a:extLst>
              <a:ext uri="{FF2B5EF4-FFF2-40B4-BE49-F238E27FC236}">
                <a16:creationId xmlns:a16="http://schemas.microsoft.com/office/drawing/2014/main" id="{6B70BE2D-B3CA-499F-85FB-38BDA659480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41B0BB04-0A79-4C94-8B90-3F5F8B64E74C}"/>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527911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F73A6-7A75-4C65-9147-8FDF5BFA19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4F2910B-A901-487C-8FF0-0C07D69D98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595C0D12-10E1-4679-9FD3-B61FED126F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9E1C7B-840C-4D8D-9517-9C5AF22899E4}"/>
              </a:ext>
            </a:extLst>
          </p:cNvPr>
          <p:cNvSpPr>
            <a:spLocks noGrp="1"/>
          </p:cNvSpPr>
          <p:nvPr>
            <p:ph type="dt" sz="half" idx="10"/>
          </p:nvPr>
        </p:nvSpPr>
        <p:spPr/>
        <p:txBody>
          <a:bodyPr/>
          <a:lstStyle/>
          <a:p>
            <a:fld id="{F5F1AE81-86AD-41E5-A564-3AC01BFD6D39}" type="datetimeFigureOut">
              <a:rPr lang="en-CA" smtClean="0"/>
              <a:t>2024-11-12</a:t>
            </a:fld>
            <a:endParaRPr lang="en-CA" dirty="0"/>
          </a:p>
        </p:txBody>
      </p:sp>
      <p:sp>
        <p:nvSpPr>
          <p:cNvPr id="6" name="Footer Placeholder 5">
            <a:extLst>
              <a:ext uri="{FF2B5EF4-FFF2-40B4-BE49-F238E27FC236}">
                <a16:creationId xmlns:a16="http://schemas.microsoft.com/office/drawing/2014/main" id="{EA1481A3-C9E1-48E7-8D2C-DD92D4DD4C6A}"/>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385CCC3-B4E1-4D4F-8B28-7A6287B311CC}"/>
              </a:ext>
            </a:extLst>
          </p:cNvPr>
          <p:cNvSpPr>
            <a:spLocks noGrp="1"/>
          </p:cNvSpPr>
          <p:nvPr>
            <p:ph type="sldNum" sz="quarter" idx="12"/>
          </p:nvPr>
        </p:nvSpPr>
        <p:spPr/>
        <p:txBody>
          <a:bodyPr/>
          <a:lstStyle/>
          <a:p>
            <a:fld id="{6C87472D-8B84-4D80-A31F-26F6F587315A}" type="slidenum">
              <a:rPr lang="en-CA" smtClean="0"/>
              <a:t>‹#›</a:t>
            </a:fld>
            <a:endParaRPr lang="en-CA" dirty="0"/>
          </a:p>
        </p:txBody>
      </p:sp>
    </p:spTree>
    <p:extLst>
      <p:ext uri="{BB962C8B-B14F-4D97-AF65-F5344CB8AC3E}">
        <p14:creationId xmlns:p14="http://schemas.microsoft.com/office/powerpoint/2010/main" val="319255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C16011-1C8A-4F75-BE0B-0B55EED8E6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9EBD8AB-55F2-491E-9E07-56DCCED80A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C5758E2-D1DC-4AB3-BDC1-2072620B65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F1AE81-86AD-41E5-A564-3AC01BFD6D39}" type="datetimeFigureOut">
              <a:rPr lang="en-CA" smtClean="0"/>
              <a:t>2024-11-12</a:t>
            </a:fld>
            <a:endParaRPr lang="en-CA" dirty="0"/>
          </a:p>
        </p:txBody>
      </p:sp>
      <p:sp>
        <p:nvSpPr>
          <p:cNvPr id="5" name="Footer Placeholder 4">
            <a:extLst>
              <a:ext uri="{FF2B5EF4-FFF2-40B4-BE49-F238E27FC236}">
                <a16:creationId xmlns:a16="http://schemas.microsoft.com/office/drawing/2014/main" id="{0C93F36F-6E3E-4CEC-804B-4EBD9C6064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ACFCAE03-A131-4E47-9CF4-99E09F641D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87472D-8B84-4D80-A31F-26F6F587315A}" type="slidenum">
              <a:rPr lang="en-CA" smtClean="0"/>
              <a:t>‹#›</a:t>
            </a:fld>
            <a:endParaRPr lang="en-CA" dirty="0"/>
          </a:p>
        </p:txBody>
      </p:sp>
    </p:spTree>
    <p:extLst>
      <p:ext uri="{BB962C8B-B14F-4D97-AF65-F5344CB8AC3E}">
        <p14:creationId xmlns:p14="http://schemas.microsoft.com/office/powerpoint/2010/main" val="387310785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65" r:id="rId14"/>
    <p:sldLayoutId id="2147483669" r:id="rId15"/>
    <p:sldLayoutId id="2147483673"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icture containing night sky&#10;&#10;Description automatically generated">
            <a:extLst>
              <a:ext uri="{FF2B5EF4-FFF2-40B4-BE49-F238E27FC236}">
                <a16:creationId xmlns:a16="http://schemas.microsoft.com/office/drawing/2014/main" id="{DA617879-27AC-4689-9D1F-DD59073A917F}"/>
              </a:ext>
            </a:extLst>
          </p:cNvPr>
          <p:cNvPicPr>
            <a:picLocks noChangeAspect="1"/>
          </p:cNvPicPr>
          <p:nvPr/>
        </p:nvPicPr>
        <p:blipFill rotWithShape="1">
          <a:blip r:embed="rId3">
            <a:extLst>
              <a:ext uri="{28A0092B-C50C-407E-A947-70E740481C1C}">
                <a14:useLocalDpi xmlns:a14="http://schemas.microsoft.com/office/drawing/2010/main" val="0"/>
              </a:ext>
            </a:extLst>
          </a:blip>
          <a:srcRect l="33766" t="17778" b="17221"/>
          <a:stretch/>
        </p:blipFill>
        <p:spPr bwMode="auto">
          <a:xfrm>
            <a:off x="0" y="-10645"/>
            <a:ext cx="12192000" cy="1758787"/>
          </a:xfrm>
          <a:prstGeom prst="rect">
            <a:avLst/>
          </a:prstGeom>
          <a:ln>
            <a:noFill/>
          </a:ln>
          <a:extLst>
            <a:ext uri="{53640926-AAD7-44D8-BBD7-CCE9431645EC}">
              <a14:shadowObscured xmlns:a14="http://schemas.microsoft.com/office/drawing/2010/main"/>
            </a:ext>
          </a:extLst>
        </p:spPr>
      </p:pic>
      <p:sp>
        <p:nvSpPr>
          <p:cNvPr id="18" name="Title 1">
            <a:extLst>
              <a:ext uri="{FF2B5EF4-FFF2-40B4-BE49-F238E27FC236}">
                <a16:creationId xmlns:a16="http://schemas.microsoft.com/office/drawing/2014/main" id="{B9B18D79-5ADE-4F1A-8A33-FD990633B691}"/>
              </a:ext>
            </a:extLst>
          </p:cNvPr>
          <p:cNvSpPr txBox="1">
            <a:spLocks/>
          </p:cNvSpPr>
          <p:nvPr/>
        </p:nvSpPr>
        <p:spPr>
          <a:xfrm>
            <a:off x="0" y="319355"/>
            <a:ext cx="12019085" cy="11200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b="1" i="0" u="none" strike="noStrike" kern="1200" cap="none" spc="0" normalizeH="0" baseline="0" noProof="0" dirty="0">
                <a:ln>
                  <a:noFill/>
                </a:ln>
                <a:solidFill>
                  <a:schemeClr val="bg1"/>
                </a:solidFill>
                <a:effectLst/>
                <a:uLnTx/>
                <a:uFillTx/>
                <a:latin typeface="Univers" panose="020B0503020202020204" pitchFamily="34" charset="0"/>
              </a:rPr>
              <a:t>SERIOUS EVENT REVIEW</a:t>
            </a:r>
          </a:p>
          <a:p>
            <a:pPr marL="0" marR="0" lvl="0" indent="0" algn="l" defTabSz="914400" rtl="0" eaLnBrk="1" fontAlgn="auto" latinLnBrk="0" hangingPunct="1">
              <a:lnSpc>
                <a:spcPct val="90000"/>
              </a:lnSpc>
              <a:spcBef>
                <a:spcPct val="0"/>
              </a:spcBef>
              <a:spcAft>
                <a:spcPts val="0"/>
              </a:spcAft>
              <a:buClrTx/>
              <a:buSzTx/>
              <a:buFontTx/>
              <a:buNone/>
              <a:tabLst/>
              <a:defRPr/>
            </a:pPr>
            <a:r>
              <a:rPr lang="en-US" dirty="0">
                <a:solidFill>
                  <a:srgbClr val="FFFFFF"/>
                </a:solidFill>
                <a:effectLst/>
                <a:latin typeface="Univers LT Std 59 UltraCn" panose="020B0608030502060204" pitchFamily="34" charset="0"/>
                <a:ea typeface="Calibri" panose="020F0502020204030204" pitchFamily="34" charset="0"/>
                <a:cs typeface="Arial" panose="020B0604020202020204" pitchFamily="34" charset="0"/>
              </a:rPr>
              <a:t>Drop Object- Water Pump Struck Workers Hard Hat</a:t>
            </a: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b="1" i="0" u="none" strike="noStrike" kern="1200" cap="none" spc="0" normalizeH="0" baseline="0" noProof="0" dirty="0">
                <a:ln>
                  <a:noFill/>
                </a:ln>
                <a:solidFill>
                  <a:srgbClr val="FFFFFF"/>
                </a:solidFill>
                <a:uLnTx/>
                <a:uFillTx/>
                <a:latin typeface="Univers LT Std 59 UltraCn" panose="020B0608030502060204" pitchFamily="34" charset="0"/>
                <a:cs typeface="Arial" panose="020B0604020202020204" pitchFamily="34" charset="0"/>
              </a:rPr>
              <a:t>Notice # 24-11541-SEF</a:t>
            </a:r>
            <a:endParaRPr kumimoji="0" lang="en-US" b="1" i="0" u="none" strike="noStrike" kern="1200" cap="none" spc="0" normalizeH="0" baseline="0" noProof="0" dirty="0">
              <a:ln>
                <a:noFill/>
              </a:ln>
              <a:solidFill>
                <a:schemeClr val="bg1"/>
              </a:solidFill>
              <a:effectLst/>
              <a:uLnTx/>
              <a:uFillTx/>
              <a:latin typeface="Univers" panose="020B0503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600" b="1" i="0" u="none" strike="noStrike" kern="1200" cap="none" spc="0" normalizeH="0" baseline="0" noProof="0" dirty="0">
              <a:ln>
                <a:noFill/>
              </a:ln>
              <a:solidFill>
                <a:schemeClr val="bg1"/>
              </a:solidFill>
              <a:effectLst/>
              <a:uLnTx/>
              <a:uFillTx/>
              <a:latin typeface="Univers" panose="020B0503020202020204" pitchFamily="34" charset="0"/>
            </a:endParaRPr>
          </a:p>
        </p:txBody>
      </p:sp>
      <p:grpSp>
        <p:nvGrpSpPr>
          <p:cNvPr id="17" name="Group 16">
            <a:extLst>
              <a:ext uri="{FF2B5EF4-FFF2-40B4-BE49-F238E27FC236}">
                <a16:creationId xmlns:a16="http://schemas.microsoft.com/office/drawing/2014/main" id="{6B65B8F8-6761-49B5-BFB5-DA36A857F3BB}"/>
              </a:ext>
            </a:extLst>
          </p:cNvPr>
          <p:cNvGrpSpPr/>
          <p:nvPr/>
        </p:nvGrpSpPr>
        <p:grpSpPr>
          <a:xfrm>
            <a:off x="1" y="0"/>
            <a:ext cx="11613730" cy="6858000"/>
            <a:chOff x="1" y="0"/>
            <a:chExt cx="11613730" cy="6858000"/>
          </a:xfrm>
        </p:grpSpPr>
        <p:sp>
          <p:nvSpPr>
            <p:cNvPr id="20" name="Round Same Side Corner Rectangle 8">
              <a:extLst>
                <a:ext uri="{FF2B5EF4-FFF2-40B4-BE49-F238E27FC236}">
                  <a16:creationId xmlns:a16="http://schemas.microsoft.com/office/drawing/2014/main" id="{3462D93F-216D-4558-92A6-19AA8338DC88}"/>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descr="A picture containing text, clipart&#10;&#10;Description automatically generated">
              <a:extLst>
                <a:ext uri="{FF2B5EF4-FFF2-40B4-BE49-F238E27FC236}">
                  <a16:creationId xmlns:a16="http://schemas.microsoft.com/office/drawing/2014/main" id="{B19923EC-DCB2-4340-BB8B-9A4EECB87E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pic>
          <p:nvPicPr>
            <p:cNvPr id="22" name="Picture 21" descr="Text&#10;&#10;Description automatically generated">
              <a:extLst>
                <a:ext uri="{FF2B5EF4-FFF2-40B4-BE49-F238E27FC236}">
                  <a16:creationId xmlns:a16="http://schemas.microsoft.com/office/drawing/2014/main" id="{7D4C9471-5988-4ACD-A9E5-3478B5338F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grpSp>
      <p:sp>
        <p:nvSpPr>
          <p:cNvPr id="9" name="Title 1">
            <a:extLst>
              <a:ext uri="{FF2B5EF4-FFF2-40B4-BE49-F238E27FC236}">
                <a16:creationId xmlns:a16="http://schemas.microsoft.com/office/drawing/2014/main" id="{95158F23-8E03-4518-9C0D-34F842D7B626}"/>
              </a:ext>
            </a:extLst>
          </p:cNvPr>
          <p:cNvSpPr txBox="1">
            <a:spLocks/>
          </p:cNvSpPr>
          <p:nvPr/>
        </p:nvSpPr>
        <p:spPr>
          <a:xfrm>
            <a:off x="220980" y="2014473"/>
            <a:ext cx="10291813" cy="374418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DA1A32"/>
                </a:solidFill>
                <a:effectLst/>
                <a:uLnTx/>
                <a:uFillTx/>
                <a:latin typeface="Univers" panose="020B0503020202020204" pitchFamily="34" charset="0"/>
              </a:rPr>
              <a:t>Aecon Business Sector: Major Projects East</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DA1A32"/>
              </a:solidFill>
              <a:effectLst/>
              <a:uLnTx/>
              <a:uFillTx/>
              <a:latin typeface="Univers" panose="020B0503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US" sz="2800" b="1" dirty="0">
                <a:solidFill>
                  <a:srgbClr val="DA1A32"/>
                </a:solidFill>
                <a:latin typeface="Univers" panose="020B0503020202020204" pitchFamily="34" charset="0"/>
              </a:rPr>
              <a:t>Project / Location: BNA (Gordie Howe) Canadian Bridge Pier 14</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800" b="1" i="0" u="none" strike="noStrike" kern="1200" cap="none" spc="0" normalizeH="0" baseline="0" noProof="0" dirty="0">
              <a:ln>
                <a:noFill/>
              </a:ln>
              <a:solidFill>
                <a:srgbClr val="DA1A32"/>
              </a:solidFill>
              <a:effectLst/>
              <a:uLnTx/>
              <a:uFillTx/>
              <a:latin typeface="Univers" panose="020B0503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DA1A32"/>
                </a:solidFill>
                <a:effectLst/>
                <a:uLnTx/>
                <a:uFillTx/>
                <a:latin typeface="Univers" panose="020B0503020202020204" pitchFamily="34" charset="0"/>
              </a:rPr>
              <a:t>Date of Event: </a:t>
            </a:r>
            <a:r>
              <a:rPr lang="en-US" sz="2800" b="1" dirty="0">
                <a:solidFill>
                  <a:srgbClr val="DA1A32"/>
                </a:solidFill>
                <a:latin typeface="Univers" panose="020B0503020202020204" pitchFamily="34" charset="0"/>
              </a:rPr>
              <a:t>Oct 16</a:t>
            </a:r>
            <a:r>
              <a:rPr lang="en-US" sz="2800" b="1" baseline="30000" dirty="0">
                <a:solidFill>
                  <a:srgbClr val="DA1A32"/>
                </a:solidFill>
                <a:latin typeface="Univers" panose="020B0503020202020204" pitchFamily="34" charset="0"/>
              </a:rPr>
              <a:t>th</a:t>
            </a:r>
            <a:r>
              <a:rPr lang="en-US" sz="2800" b="1" dirty="0">
                <a:solidFill>
                  <a:srgbClr val="DA1A32"/>
                </a:solidFill>
                <a:latin typeface="Univers" panose="020B0503020202020204" pitchFamily="34" charset="0"/>
              </a:rPr>
              <a:t>, 2024</a:t>
            </a:r>
            <a:r>
              <a:rPr kumimoji="0" lang="en-US" sz="2800" b="1" i="0" u="none" strike="noStrike" kern="1200" cap="none" spc="0" normalizeH="0" baseline="0" noProof="0" dirty="0">
                <a:ln>
                  <a:noFill/>
                </a:ln>
                <a:solidFill>
                  <a:srgbClr val="DA1A32"/>
                </a:solidFill>
                <a:effectLst/>
                <a:uLnTx/>
                <a:uFillTx/>
                <a:latin typeface="Univers" panose="020B0503020202020204" pitchFamily="34" charset="0"/>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lang="en-US" sz="2800" b="1" dirty="0">
              <a:solidFill>
                <a:srgbClr val="DA1A32"/>
              </a:solidFill>
              <a:latin typeface="Univers" panose="020B0503020202020204" pitchFamily="34" charset="0"/>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US" sz="2800" b="1" dirty="0">
                <a:solidFill>
                  <a:srgbClr val="DA1A32"/>
                </a:solidFill>
                <a:latin typeface="Univers" panose="020B0503020202020204" pitchFamily="34" charset="0"/>
              </a:rPr>
              <a:t>Event Type: Lost Time (mild to severe concussion requiring  4 days away from work). </a:t>
            </a:r>
            <a:endParaRPr kumimoji="0" lang="en-US" sz="2800" b="1" u="none" strike="noStrike" kern="1200" cap="none" spc="0" normalizeH="0" baseline="0" noProof="0" dirty="0">
              <a:ln>
                <a:noFill/>
              </a:ln>
              <a:solidFill>
                <a:srgbClr val="DA1A32"/>
              </a:solidFill>
              <a:effectLst/>
              <a:uLnTx/>
              <a:uFillTx/>
              <a:latin typeface="Univers" panose="020B0503020202020204" pitchFamily="34" charset="0"/>
            </a:endParaRPr>
          </a:p>
        </p:txBody>
      </p:sp>
    </p:spTree>
    <p:extLst>
      <p:ext uri="{BB962C8B-B14F-4D97-AF65-F5344CB8AC3E}">
        <p14:creationId xmlns:p14="http://schemas.microsoft.com/office/powerpoint/2010/main" val="3553623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B9B18D79-5ADE-4F1A-8A33-FD990633B691}"/>
              </a:ext>
            </a:extLst>
          </p:cNvPr>
          <p:cNvSpPr txBox="1">
            <a:spLocks/>
          </p:cNvSpPr>
          <p:nvPr/>
        </p:nvSpPr>
        <p:spPr>
          <a:xfrm>
            <a:off x="546470" y="485902"/>
            <a:ext cx="9060701" cy="817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Univers" panose="020B0503020202020204" pitchFamily="34" charset="0"/>
              </a:rPr>
              <a:t>EVENT SUMMARY</a:t>
            </a:r>
          </a:p>
        </p:txBody>
      </p:sp>
      <p:grpSp>
        <p:nvGrpSpPr>
          <p:cNvPr id="20" name="Group 19">
            <a:extLst>
              <a:ext uri="{FF2B5EF4-FFF2-40B4-BE49-F238E27FC236}">
                <a16:creationId xmlns:a16="http://schemas.microsoft.com/office/drawing/2014/main" id="{A8F4C31B-0612-4662-9A1B-693D4D26375D}"/>
              </a:ext>
            </a:extLst>
          </p:cNvPr>
          <p:cNvGrpSpPr/>
          <p:nvPr/>
        </p:nvGrpSpPr>
        <p:grpSpPr>
          <a:xfrm>
            <a:off x="368472" y="344957"/>
            <a:ext cx="646639" cy="646639"/>
            <a:chOff x="1973552" y="1166070"/>
            <a:chExt cx="646639" cy="646639"/>
          </a:xfrm>
          <a:solidFill>
            <a:srgbClr val="DA1A32"/>
          </a:solidFill>
        </p:grpSpPr>
        <p:sp>
          <p:nvSpPr>
            <p:cNvPr id="21" name="Rectangle 20">
              <a:extLst>
                <a:ext uri="{FF2B5EF4-FFF2-40B4-BE49-F238E27FC236}">
                  <a16:creationId xmlns:a16="http://schemas.microsoft.com/office/drawing/2014/main" id="{A7FC577B-24CC-4D29-ABDB-624B73BFDDB3}"/>
                </a:ext>
              </a:extLst>
            </p:cNvPr>
            <p:cNvSpPr/>
            <p:nvPr/>
          </p:nvSpPr>
          <p:spPr>
            <a:xfrm rot="5400000">
              <a:off x="2254755" y="884868"/>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890E5759-211B-47A5-A426-411FA8F472B9}"/>
                </a:ext>
              </a:extLst>
            </p:cNvPr>
            <p:cNvSpPr/>
            <p:nvPr/>
          </p:nvSpPr>
          <p:spPr>
            <a:xfrm>
              <a:off x="1973552" y="1166070"/>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grpSp>
        <p:nvGrpSpPr>
          <p:cNvPr id="42" name="Group 41">
            <a:extLst>
              <a:ext uri="{FF2B5EF4-FFF2-40B4-BE49-F238E27FC236}">
                <a16:creationId xmlns:a16="http://schemas.microsoft.com/office/drawing/2014/main" id="{0A9036BE-699D-47E3-BCCF-168079251BA0}"/>
              </a:ext>
            </a:extLst>
          </p:cNvPr>
          <p:cNvGrpSpPr/>
          <p:nvPr/>
        </p:nvGrpSpPr>
        <p:grpSpPr>
          <a:xfrm>
            <a:off x="9744582" y="0"/>
            <a:ext cx="1869149" cy="703385"/>
            <a:chOff x="9744582" y="0"/>
            <a:chExt cx="1869149" cy="703385"/>
          </a:xfrm>
        </p:grpSpPr>
        <p:sp>
          <p:nvSpPr>
            <p:cNvPr id="44" name="Round Same Side Corner Rectangle 8">
              <a:extLst>
                <a:ext uri="{FF2B5EF4-FFF2-40B4-BE49-F238E27FC236}">
                  <a16:creationId xmlns:a16="http://schemas.microsoft.com/office/drawing/2014/main" id="{A2C0D275-C679-472B-9734-347FD2D35751}"/>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descr="A picture containing text, clipart&#10;&#10;Description automatically generated">
              <a:extLst>
                <a:ext uri="{FF2B5EF4-FFF2-40B4-BE49-F238E27FC236}">
                  <a16:creationId xmlns:a16="http://schemas.microsoft.com/office/drawing/2014/main" id="{263A4F74-C6C3-46EE-AF22-A1FBD3101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grpSp>
      <p:pic>
        <p:nvPicPr>
          <p:cNvPr id="4" name="Picture 3" descr="Text&#10;&#10;Description automatically generated">
            <a:extLst>
              <a:ext uri="{FF2B5EF4-FFF2-40B4-BE49-F238E27FC236}">
                <a16:creationId xmlns:a16="http://schemas.microsoft.com/office/drawing/2014/main" id="{C1C9E779-5722-A212-6EF9-095C0DE474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sp>
        <p:nvSpPr>
          <p:cNvPr id="5" name="TextBox 4">
            <a:extLst>
              <a:ext uri="{FF2B5EF4-FFF2-40B4-BE49-F238E27FC236}">
                <a16:creationId xmlns:a16="http://schemas.microsoft.com/office/drawing/2014/main" id="{EB751FDB-33F0-BEFF-6C0E-044E7D8E13BC}"/>
              </a:ext>
            </a:extLst>
          </p:cNvPr>
          <p:cNvSpPr txBox="1"/>
          <p:nvPr/>
        </p:nvSpPr>
        <p:spPr>
          <a:xfrm>
            <a:off x="9033286" y="5885895"/>
            <a:ext cx="2410032" cy="1277273"/>
          </a:xfrm>
          <a:prstGeom prst="rect">
            <a:avLst/>
          </a:prstGeom>
          <a:noFill/>
        </p:spPr>
        <p:txBody>
          <a:bodyPr wrap="square">
            <a:spAutoFit/>
          </a:bodyPr>
          <a:lstStyle/>
          <a:p>
            <a:pPr>
              <a:spcAft>
                <a:spcPts val="600"/>
              </a:spcAft>
            </a:pPr>
            <a:r>
              <a:rPr lang="en-US" sz="2000" b="1" dirty="0"/>
              <a:t>SIF Rating</a:t>
            </a:r>
          </a:p>
          <a:p>
            <a:pPr>
              <a:spcAft>
                <a:spcPts val="600"/>
              </a:spcAft>
            </a:pPr>
            <a:r>
              <a:rPr lang="en-US" sz="1400" b="1" dirty="0"/>
              <a:t>Actual: Medium</a:t>
            </a:r>
            <a:endParaRPr lang="en-US" sz="1400" b="1" dirty="0">
              <a:solidFill>
                <a:schemeClr val="accent2"/>
              </a:solidFill>
            </a:endParaRPr>
          </a:p>
          <a:p>
            <a:pPr>
              <a:spcAft>
                <a:spcPts val="600"/>
              </a:spcAft>
            </a:pPr>
            <a:r>
              <a:rPr lang="en-US" sz="1400" b="1" dirty="0"/>
              <a:t>Potential: High</a:t>
            </a:r>
            <a:endParaRPr lang="en-US" sz="1400" b="1" dirty="0">
              <a:solidFill>
                <a:srgbClr val="FF0000"/>
              </a:solidFill>
            </a:endParaRPr>
          </a:p>
          <a:p>
            <a:pPr>
              <a:spcAft>
                <a:spcPts val="600"/>
              </a:spcAft>
            </a:pPr>
            <a:endParaRPr lang="en-US" sz="1400" dirty="0"/>
          </a:p>
        </p:txBody>
      </p:sp>
      <p:sp>
        <p:nvSpPr>
          <p:cNvPr id="2" name="TextBox 1">
            <a:extLst>
              <a:ext uri="{FF2B5EF4-FFF2-40B4-BE49-F238E27FC236}">
                <a16:creationId xmlns:a16="http://schemas.microsoft.com/office/drawing/2014/main" id="{FF907409-7C81-A55E-6900-B2A494679DA5}"/>
              </a:ext>
            </a:extLst>
          </p:cNvPr>
          <p:cNvSpPr txBox="1"/>
          <p:nvPr/>
        </p:nvSpPr>
        <p:spPr>
          <a:xfrm>
            <a:off x="368472" y="1359941"/>
            <a:ext cx="6537179" cy="4062651"/>
          </a:xfrm>
          <a:prstGeom prst="rect">
            <a:avLst/>
          </a:prstGeom>
          <a:noFill/>
        </p:spPr>
        <p:txBody>
          <a:bodyPr wrap="square" rtlCol="0">
            <a:spAutoFit/>
          </a:bodyPr>
          <a:lstStyle/>
          <a:p>
            <a:pPr algn="l"/>
            <a:endParaRPr lang="en-US" sz="1800" b="0" i="0" u="none" strike="noStrike" baseline="0" dirty="0">
              <a:solidFill>
                <a:srgbClr val="000000"/>
              </a:solidFill>
              <a:latin typeface="Calibri" panose="020F0502020204030204" pitchFamily="34" charset="0"/>
            </a:endParaRPr>
          </a:p>
          <a:p>
            <a:r>
              <a:rPr lang="en-US" sz="2000" b="0" i="0" u="none" strike="noStrike" baseline="0" dirty="0">
                <a:solidFill>
                  <a:srgbClr val="000000"/>
                </a:solidFill>
                <a:latin typeface="Calibri" panose="020F0502020204030204" pitchFamily="34" charset="0"/>
              </a:rPr>
              <a:t>An electric 2-inch water pump weighing 26lbs fell 18’4” striking a laborer on the back of the hard hat. The laborer had just descended the ladder to the bottom of the pier tower when the pump struck him on the back of the hard hat. IW was assigned the task of pumping water out of the pier leg from the inside. </a:t>
            </a:r>
          </a:p>
          <a:p>
            <a:endParaRPr lang="en-US" sz="2000" b="0" i="0" u="none" strike="noStrike" baseline="0" dirty="0">
              <a:solidFill>
                <a:srgbClr val="000000"/>
              </a:solidFill>
              <a:latin typeface="Calibri" panose="020F0502020204030204" pitchFamily="34" charset="0"/>
            </a:endParaRPr>
          </a:p>
          <a:p>
            <a:r>
              <a:rPr lang="en-US" sz="2000" b="0" i="0" u="none" strike="noStrike" baseline="0" dirty="0">
                <a:solidFill>
                  <a:srgbClr val="000000"/>
                </a:solidFill>
                <a:latin typeface="Calibri" panose="020F0502020204030204" pitchFamily="34" charset="0"/>
              </a:rPr>
              <a:t>The injured worker did not lose consciousness and remained on his feet. </a:t>
            </a:r>
            <a:r>
              <a:rPr lang="en-US" sz="2000" dirty="0">
                <a:solidFill>
                  <a:srgbClr val="000000"/>
                </a:solidFill>
                <a:latin typeface="Calibri" panose="020F0502020204030204" pitchFamily="34" charset="0"/>
              </a:rPr>
              <a:t>H</a:t>
            </a:r>
            <a:r>
              <a:rPr lang="en-US" sz="2000" b="0" i="0" u="none" strike="noStrike" baseline="0" dirty="0">
                <a:solidFill>
                  <a:srgbClr val="000000"/>
                </a:solidFill>
                <a:latin typeface="Calibri" panose="020F0502020204030204" pitchFamily="34" charset="0"/>
              </a:rPr>
              <a:t>is tool belt hung on the power cord at the top of the ladder and when he reached the bottom, he inadvertently pulled the pump from the concrete platform 18' 4" above him. </a:t>
            </a:r>
            <a:r>
              <a:rPr lang="en-US" sz="1600" b="0" i="0" u="none" strike="noStrike" baseline="0" dirty="0">
                <a:solidFill>
                  <a:srgbClr val="000000"/>
                </a:solidFill>
                <a:latin typeface="Calibri" panose="020F0502020204030204" pitchFamily="34" charset="0"/>
              </a:rPr>
              <a:t>	</a:t>
            </a:r>
          </a:p>
        </p:txBody>
      </p:sp>
      <p:pic>
        <p:nvPicPr>
          <p:cNvPr id="12" name="Picture 11">
            <a:extLst>
              <a:ext uri="{FF2B5EF4-FFF2-40B4-BE49-F238E27FC236}">
                <a16:creationId xmlns:a16="http://schemas.microsoft.com/office/drawing/2014/main" id="{13F7236E-A89E-2F84-9A83-97E9B5983EF3}"/>
              </a:ext>
            </a:extLst>
          </p:cNvPr>
          <p:cNvPicPr>
            <a:picLocks noChangeAspect="1"/>
          </p:cNvPicPr>
          <p:nvPr/>
        </p:nvPicPr>
        <p:blipFill>
          <a:blip r:embed="rId5"/>
          <a:stretch>
            <a:fillRect/>
          </a:stretch>
        </p:blipFill>
        <p:spPr>
          <a:xfrm>
            <a:off x="8186919" y="1340939"/>
            <a:ext cx="3115326" cy="4176122"/>
          </a:xfrm>
          <a:prstGeom prst="rect">
            <a:avLst/>
          </a:prstGeom>
        </p:spPr>
      </p:pic>
    </p:spTree>
    <p:extLst>
      <p:ext uri="{BB962C8B-B14F-4D97-AF65-F5344CB8AC3E}">
        <p14:creationId xmlns:p14="http://schemas.microsoft.com/office/powerpoint/2010/main" val="430794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B9B18D79-5ADE-4F1A-8A33-FD990633B691}"/>
              </a:ext>
            </a:extLst>
          </p:cNvPr>
          <p:cNvSpPr txBox="1">
            <a:spLocks/>
          </p:cNvSpPr>
          <p:nvPr/>
        </p:nvSpPr>
        <p:spPr>
          <a:xfrm>
            <a:off x="546470" y="485902"/>
            <a:ext cx="9060701" cy="817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Univers" panose="020B0503020202020204" pitchFamily="34" charset="0"/>
              </a:rPr>
              <a:t>EVENT SUMMARY – SUPPORTING PHOTOS</a:t>
            </a:r>
          </a:p>
        </p:txBody>
      </p:sp>
      <p:grpSp>
        <p:nvGrpSpPr>
          <p:cNvPr id="20" name="Group 19">
            <a:extLst>
              <a:ext uri="{FF2B5EF4-FFF2-40B4-BE49-F238E27FC236}">
                <a16:creationId xmlns:a16="http://schemas.microsoft.com/office/drawing/2014/main" id="{A8F4C31B-0612-4662-9A1B-693D4D26375D}"/>
              </a:ext>
            </a:extLst>
          </p:cNvPr>
          <p:cNvGrpSpPr/>
          <p:nvPr/>
        </p:nvGrpSpPr>
        <p:grpSpPr>
          <a:xfrm>
            <a:off x="368472" y="344957"/>
            <a:ext cx="646639" cy="646639"/>
            <a:chOff x="1973552" y="1166070"/>
            <a:chExt cx="646639" cy="646639"/>
          </a:xfrm>
          <a:solidFill>
            <a:srgbClr val="DA1A32"/>
          </a:solidFill>
        </p:grpSpPr>
        <p:sp>
          <p:nvSpPr>
            <p:cNvPr id="21" name="Rectangle 20">
              <a:extLst>
                <a:ext uri="{FF2B5EF4-FFF2-40B4-BE49-F238E27FC236}">
                  <a16:creationId xmlns:a16="http://schemas.microsoft.com/office/drawing/2014/main" id="{A7FC577B-24CC-4D29-ABDB-624B73BFDDB3}"/>
                </a:ext>
              </a:extLst>
            </p:cNvPr>
            <p:cNvSpPr/>
            <p:nvPr/>
          </p:nvSpPr>
          <p:spPr>
            <a:xfrm rot="5400000">
              <a:off x="2254755" y="884868"/>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890E5759-211B-47A5-A426-411FA8F472B9}"/>
                </a:ext>
              </a:extLst>
            </p:cNvPr>
            <p:cNvSpPr/>
            <p:nvPr/>
          </p:nvSpPr>
          <p:spPr>
            <a:xfrm>
              <a:off x="1973552" y="1166070"/>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grpSp>
        <p:nvGrpSpPr>
          <p:cNvPr id="42" name="Group 41">
            <a:extLst>
              <a:ext uri="{FF2B5EF4-FFF2-40B4-BE49-F238E27FC236}">
                <a16:creationId xmlns:a16="http://schemas.microsoft.com/office/drawing/2014/main" id="{0A9036BE-699D-47E3-BCCF-168079251BA0}"/>
              </a:ext>
            </a:extLst>
          </p:cNvPr>
          <p:cNvGrpSpPr/>
          <p:nvPr/>
        </p:nvGrpSpPr>
        <p:grpSpPr>
          <a:xfrm>
            <a:off x="9744582" y="0"/>
            <a:ext cx="1869149" cy="703385"/>
            <a:chOff x="9744582" y="0"/>
            <a:chExt cx="1869149" cy="703385"/>
          </a:xfrm>
        </p:grpSpPr>
        <p:sp>
          <p:nvSpPr>
            <p:cNvPr id="44" name="Round Same Side Corner Rectangle 8">
              <a:extLst>
                <a:ext uri="{FF2B5EF4-FFF2-40B4-BE49-F238E27FC236}">
                  <a16:creationId xmlns:a16="http://schemas.microsoft.com/office/drawing/2014/main" id="{A2C0D275-C679-472B-9734-347FD2D35751}"/>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descr="A picture containing text, clipart&#10;&#10;Description automatically generated">
              <a:extLst>
                <a:ext uri="{FF2B5EF4-FFF2-40B4-BE49-F238E27FC236}">
                  <a16:creationId xmlns:a16="http://schemas.microsoft.com/office/drawing/2014/main" id="{263A4F74-C6C3-46EE-AF22-A1FBD3101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grpSp>
      <p:pic>
        <p:nvPicPr>
          <p:cNvPr id="2" name="Picture 1" descr="Text&#10;&#10;Description automatically generated">
            <a:extLst>
              <a:ext uri="{FF2B5EF4-FFF2-40B4-BE49-F238E27FC236}">
                <a16:creationId xmlns:a16="http://schemas.microsoft.com/office/drawing/2014/main" id="{D5A47418-3763-2357-3C2F-A30D5C41574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sp>
        <p:nvSpPr>
          <p:cNvPr id="6" name="TextBox 5">
            <a:extLst>
              <a:ext uri="{FF2B5EF4-FFF2-40B4-BE49-F238E27FC236}">
                <a16:creationId xmlns:a16="http://schemas.microsoft.com/office/drawing/2014/main" id="{07435554-D461-A7D1-FE67-2266147A5DCB}"/>
              </a:ext>
            </a:extLst>
          </p:cNvPr>
          <p:cNvSpPr txBox="1"/>
          <p:nvPr/>
        </p:nvSpPr>
        <p:spPr>
          <a:xfrm>
            <a:off x="3048733" y="3305890"/>
            <a:ext cx="6097464" cy="246221"/>
          </a:xfrm>
          <a:prstGeom prst="rect">
            <a:avLst/>
          </a:prstGeom>
          <a:noFill/>
        </p:spPr>
        <p:txBody>
          <a:bodyPr wrap="square">
            <a:spAutoFit/>
          </a:bodyPr>
          <a:lstStyle/>
          <a:p>
            <a:endParaRPr lang="en-US" sz="1000" b="0" i="0" u="none" strike="noStrike" baseline="0" dirty="0">
              <a:latin typeface="Times New Roman" panose="02020603050405020304" pitchFamily="18" charset="0"/>
            </a:endParaRPr>
          </a:p>
        </p:txBody>
      </p:sp>
      <p:sp>
        <p:nvSpPr>
          <p:cNvPr id="14" name="TextBox 13">
            <a:extLst>
              <a:ext uri="{FF2B5EF4-FFF2-40B4-BE49-F238E27FC236}">
                <a16:creationId xmlns:a16="http://schemas.microsoft.com/office/drawing/2014/main" id="{32628862-3229-3B55-B05F-1BBFC1058EB8}"/>
              </a:ext>
            </a:extLst>
          </p:cNvPr>
          <p:cNvSpPr txBox="1"/>
          <p:nvPr/>
        </p:nvSpPr>
        <p:spPr>
          <a:xfrm>
            <a:off x="3048733" y="3305890"/>
            <a:ext cx="6097464" cy="246221"/>
          </a:xfrm>
          <a:prstGeom prst="rect">
            <a:avLst/>
          </a:prstGeom>
          <a:noFill/>
        </p:spPr>
        <p:txBody>
          <a:bodyPr wrap="square">
            <a:spAutoFit/>
          </a:bodyPr>
          <a:lstStyle/>
          <a:p>
            <a:endParaRPr lang="en-US" sz="1000" b="0" i="0" u="none" strike="noStrike" baseline="0" dirty="0">
              <a:latin typeface="Times New Roman" panose="02020603050405020304" pitchFamily="18" charset="0"/>
            </a:endParaRPr>
          </a:p>
        </p:txBody>
      </p:sp>
      <p:sp>
        <p:nvSpPr>
          <p:cNvPr id="17" name="TextBox 16">
            <a:extLst>
              <a:ext uri="{FF2B5EF4-FFF2-40B4-BE49-F238E27FC236}">
                <a16:creationId xmlns:a16="http://schemas.microsoft.com/office/drawing/2014/main" id="{139392DD-BBD1-5120-302D-65145F4E2D89}"/>
              </a:ext>
            </a:extLst>
          </p:cNvPr>
          <p:cNvSpPr txBox="1"/>
          <p:nvPr/>
        </p:nvSpPr>
        <p:spPr>
          <a:xfrm>
            <a:off x="3048733" y="3244334"/>
            <a:ext cx="6097464" cy="369332"/>
          </a:xfrm>
          <a:prstGeom prst="rect">
            <a:avLst/>
          </a:prstGeom>
          <a:noFill/>
        </p:spPr>
        <p:txBody>
          <a:bodyPr wrap="square">
            <a:spAutoFit/>
          </a:bodyPr>
          <a:lstStyle/>
          <a:p>
            <a:endParaRPr lang="en-US" sz="1800" b="0" i="0" u="none" strike="noStrike" baseline="0" dirty="0">
              <a:latin typeface="Times New Roman" panose="02020603050405020304" pitchFamily="18" charset="0"/>
            </a:endParaRPr>
          </a:p>
        </p:txBody>
      </p:sp>
      <p:sp>
        <p:nvSpPr>
          <p:cNvPr id="25" name="TextBox 24">
            <a:extLst>
              <a:ext uri="{FF2B5EF4-FFF2-40B4-BE49-F238E27FC236}">
                <a16:creationId xmlns:a16="http://schemas.microsoft.com/office/drawing/2014/main" id="{B1D41B8C-9023-351C-1F2F-E8C8382E61DF}"/>
              </a:ext>
            </a:extLst>
          </p:cNvPr>
          <p:cNvSpPr txBox="1"/>
          <p:nvPr/>
        </p:nvSpPr>
        <p:spPr>
          <a:xfrm>
            <a:off x="4843968" y="212735"/>
            <a:ext cx="6097464" cy="6186309"/>
          </a:xfrm>
          <a:prstGeom prst="rect">
            <a:avLst/>
          </a:prstGeom>
          <a:noFill/>
        </p:spPr>
        <p:txBody>
          <a:bodyPr wrap="square">
            <a:sp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                                          </a:t>
            </a:r>
          </a:p>
        </p:txBody>
      </p:sp>
      <p:pic>
        <p:nvPicPr>
          <p:cNvPr id="29" name="Picture 28">
            <a:extLst>
              <a:ext uri="{FF2B5EF4-FFF2-40B4-BE49-F238E27FC236}">
                <a16:creationId xmlns:a16="http://schemas.microsoft.com/office/drawing/2014/main" id="{EB0456B4-E1FF-E0AB-6161-A77370379B6B}"/>
              </a:ext>
            </a:extLst>
          </p:cNvPr>
          <p:cNvPicPr>
            <a:picLocks noChangeAspect="1"/>
          </p:cNvPicPr>
          <p:nvPr/>
        </p:nvPicPr>
        <p:blipFill>
          <a:blip r:embed="rId5"/>
          <a:stretch>
            <a:fillRect/>
          </a:stretch>
        </p:blipFill>
        <p:spPr>
          <a:xfrm>
            <a:off x="5769600" y="1226026"/>
            <a:ext cx="5938828" cy="4448539"/>
          </a:xfrm>
          <a:prstGeom prst="rect">
            <a:avLst/>
          </a:prstGeom>
        </p:spPr>
      </p:pic>
      <p:pic>
        <p:nvPicPr>
          <p:cNvPr id="34" name="Picture 33">
            <a:extLst>
              <a:ext uri="{FF2B5EF4-FFF2-40B4-BE49-F238E27FC236}">
                <a16:creationId xmlns:a16="http://schemas.microsoft.com/office/drawing/2014/main" id="{A645EB95-6B49-F24C-18FD-122B40CA17DE}"/>
              </a:ext>
            </a:extLst>
          </p:cNvPr>
          <p:cNvPicPr>
            <a:picLocks noChangeAspect="1"/>
          </p:cNvPicPr>
          <p:nvPr/>
        </p:nvPicPr>
        <p:blipFill>
          <a:blip r:embed="rId6"/>
          <a:stretch>
            <a:fillRect/>
          </a:stretch>
        </p:blipFill>
        <p:spPr>
          <a:xfrm>
            <a:off x="861807" y="1226026"/>
            <a:ext cx="3423086" cy="4537424"/>
          </a:xfrm>
          <a:prstGeom prst="rect">
            <a:avLst/>
          </a:prstGeom>
        </p:spPr>
      </p:pic>
      <p:sp>
        <p:nvSpPr>
          <p:cNvPr id="39" name="Cylinder 38">
            <a:extLst>
              <a:ext uri="{FF2B5EF4-FFF2-40B4-BE49-F238E27FC236}">
                <a16:creationId xmlns:a16="http://schemas.microsoft.com/office/drawing/2014/main" id="{97B5C53F-22D7-557A-13FC-27C58B93A651}"/>
              </a:ext>
            </a:extLst>
          </p:cNvPr>
          <p:cNvSpPr/>
          <p:nvPr/>
        </p:nvSpPr>
        <p:spPr>
          <a:xfrm>
            <a:off x="8739014" y="4026876"/>
            <a:ext cx="730301" cy="1208085"/>
          </a:xfrm>
          <a:prstGeom prst="can">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1100" dirty="0"/>
              <a:t>Location of pump</a:t>
            </a:r>
          </a:p>
        </p:txBody>
      </p:sp>
      <p:sp>
        <p:nvSpPr>
          <p:cNvPr id="41" name="TextBox 40">
            <a:extLst>
              <a:ext uri="{FF2B5EF4-FFF2-40B4-BE49-F238E27FC236}">
                <a16:creationId xmlns:a16="http://schemas.microsoft.com/office/drawing/2014/main" id="{98F24FC1-4B73-238C-F55A-44726153EB08}"/>
              </a:ext>
            </a:extLst>
          </p:cNvPr>
          <p:cNvSpPr txBox="1"/>
          <p:nvPr/>
        </p:nvSpPr>
        <p:spPr>
          <a:xfrm>
            <a:off x="6869287" y="5500038"/>
            <a:ext cx="3818059" cy="1354217"/>
          </a:xfrm>
          <a:prstGeom prst="rect">
            <a:avLst/>
          </a:prstGeom>
          <a:noFill/>
        </p:spPr>
        <p:txBody>
          <a:bodyPr wrap="square">
            <a:spAutoFit/>
          </a:bodyPr>
          <a:lstStyle/>
          <a:p>
            <a:pPr algn="l"/>
            <a:endParaRPr lang="en-US" b="0" i="0" u="none" strike="noStrike" baseline="0" dirty="0">
              <a:solidFill>
                <a:srgbClr val="000000"/>
              </a:solidFill>
              <a:latin typeface="Calibri" panose="020F0502020204030204" pitchFamily="34" charset="0"/>
            </a:endParaRPr>
          </a:p>
          <a:p>
            <a:r>
              <a:rPr lang="en-US" sz="1600" b="0" i="0" u="none" strike="noStrike" baseline="0" dirty="0">
                <a:latin typeface="Calibri" panose="020F0502020204030204" pitchFamily="34" charset="0"/>
              </a:rPr>
              <a:t>View and placement of the pump prior to being pulled off the platform. Pump </a:t>
            </a:r>
            <a:r>
              <a:rPr lang="en-US" sz="1600" dirty="0">
                <a:latin typeface="Calibri" panose="020F0502020204030204" pitchFamily="34" charset="0"/>
              </a:rPr>
              <a:t>was</a:t>
            </a:r>
            <a:r>
              <a:rPr lang="en-US" sz="1600" b="0" i="0" u="none" strike="noStrike" baseline="0" dirty="0">
                <a:latin typeface="Calibri" panose="020F0502020204030204" pitchFamily="34" charset="0"/>
              </a:rPr>
              <a:t> behind the horizontal scaffold </a:t>
            </a:r>
            <a:r>
              <a:rPr lang="en-US" sz="1600" dirty="0">
                <a:latin typeface="Calibri" panose="020F0502020204030204" pitchFamily="34" charset="0"/>
              </a:rPr>
              <a:t>tube which was 5 ¾ inches in height.</a:t>
            </a:r>
            <a:endParaRPr lang="en-US" dirty="0"/>
          </a:p>
        </p:txBody>
      </p:sp>
      <p:sp>
        <p:nvSpPr>
          <p:cNvPr id="4" name="Arc 3">
            <a:extLst>
              <a:ext uri="{FF2B5EF4-FFF2-40B4-BE49-F238E27FC236}">
                <a16:creationId xmlns:a16="http://schemas.microsoft.com/office/drawing/2014/main" id="{AE85939C-EC4C-3918-94E1-417C6B8B3338}"/>
              </a:ext>
            </a:extLst>
          </p:cNvPr>
          <p:cNvSpPr/>
          <p:nvPr/>
        </p:nvSpPr>
        <p:spPr>
          <a:xfrm flipH="1">
            <a:off x="9146197" y="3761799"/>
            <a:ext cx="365309" cy="762573"/>
          </a:xfrm>
          <a:prstGeom prst="arc">
            <a:avLst>
              <a:gd name="adj1" fmla="val 13651855"/>
              <a:gd name="adj2" fmla="val 0"/>
            </a:avLst>
          </a:prstGeom>
          <a:ln w="57150"/>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43370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736F2FCD-7D73-33D2-2354-2B70FCC22629}"/>
              </a:ext>
            </a:extLst>
          </p:cNvPr>
          <p:cNvPicPr>
            <a:picLocks noGrp="1" noChangeAspect="1"/>
          </p:cNvPicPr>
          <p:nvPr>
            <p:ph type="pic" sz="quarter" idx="11"/>
          </p:nvPr>
        </p:nvPicPr>
        <p:blipFill>
          <a:blip r:embed="rId2"/>
          <a:srcRect t="1192" b="1192"/>
          <a:stretch/>
        </p:blipFill>
        <p:spPr>
          <a:xfrm>
            <a:off x="104522" y="1110618"/>
            <a:ext cx="3217863" cy="4175125"/>
          </a:xfrm>
        </p:spPr>
      </p:pic>
      <p:pic>
        <p:nvPicPr>
          <p:cNvPr id="14" name="Picture Placeholder 13">
            <a:extLst>
              <a:ext uri="{FF2B5EF4-FFF2-40B4-BE49-F238E27FC236}">
                <a16:creationId xmlns:a16="http://schemas.microsoft.com/office/drawing/2014/main" id="{43154C5F-E9A0-8CF7-DA85-0AEB8048CB5D}"/>
              </a:ext>
            </a:extLst>
          </p:cNvPr>
          <p:cNvPicPr>
            <a:picLocks noGrp="1" noChangeAspect="1"/>
          </p:cNvPicPr>
          <p:nvPr>
            <p:ph type="pic" sz="quarter" idx="12"/>
          </p:nvPr>
        </p:nvPicPr>
        <p:blipFill>
          <a:blip r:embed="rId3"/>
          <a:srcRect l="2196" r="2196"/>
          <a:stretch/>
        </p:blipFill>
        <p:spPr>
          <a:xfrm>
            <a:off x="3877284" y="1110618"/>
            <a:ext cx="3040062" cy="4175125"/>
          </a:xfrm>
        </p:spPr>
      </p:pic>
      <p:sp>
        <p:nvSpPr>
          <p:cNvPr id="22" name="Oval 21">
            <a:extLst>
              <a:ext uri="{FF2B5EF4-FFF2-40B4-BE49-F238E27FC236}">
                <a16:creationId xmlns:a16="http://schemas.microsoft.com/office/drawing/2014/main" id="{EE2DB788-CDCC-F34A-57C5-801D3AF0263B}"/>
              </a:ext>
            </a:extLst>
          </p:cNvPr>
          <p:cNvSpPr/>
          <p:nvPr/>
        </p:nvSpPr>
        <p:spPr>
          <a:xfrm>
            <a:off x="1356150" y="2591340"/>
            <a:ext cx="914400" cy="914400"/>
          </a:xfrm>
          <a:prstGeom prst="ellipse">
            <a:avLst/>
          </a:prstGeom>
          <a:no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A construction site with a crane&#10;&#10;Description automatically generated">
            <a:extLst>
              <a:ext uri="{FF2B5EF4-FFF2-40B4-BE49-F238E27FC236}">
                <a16:creationId xmlns:a16="http://schemas.microsoft.com/office/drawing/2014/main" id="{A660600C-62E6-9FA8-A329-21C000EC8E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6675267" y="969500"/>
            <a:ext cx="5544105" cy="4158079"/>
          </a:xfrm>
          <a:prstGeom prst="rect">
            <a:avLst/>
          </a:prstGeom>
        </p:spPr>
      </p:pic>
      <p:sp>
        <p:nvSpPr>
          <p:cNvPr id="2" name="TextBox 1">
            <a:extLst>
              <a:ext uri="{FF2B5EF4-FFF2-40B4-BE49-F238E27FC236}">
                <a16:creationId xmlns:a16="http://schemas.microsoft.com/office/drawing/2014/main" id="{45961CE3-8E5D-C513-0C64-8E36A23FCDD1}"/>
              </a:ext>
            </a:extLst>
          </p:cNvPr>
          <p:cNvSpPr txBox="1"/>
          <p:nvPr/>
        </p:nvSpPr>
        <p:spPr>
          <a:xfrm>
            <a:off x="7491046" y="6110654"/>
            <a:ext cx="4035313" cy="338554"/>
          </a:xfrm>
          <a:prstGeom prst="rect">
            <a:avLst/>
          </a:prstGeom>
          <a:noFill/>
        </p:spPr>
        <p:txBody>
          <a:bodyPr wrap="square" rtlCol="0">
            <a:spAutoFit/>
          </a:bodyPr>
          <a:lstStyle/>
          <a:p>
            <a:pPr algn="l"/>
            <a:r>
              <a:rPr lang="en-US" sz="1600" b="1" dirty="0">
                <a:solidFill>
                  <a:srgbClr val="404040"/>
                </a:solidFill>
                <a:effectLst/>
                <a:latin typeface="Univers LT Std 45 Light" panose="020B0403020202020204" pitchFamily="34" charset="0"/>
                <a:ea typeface="Calibri" panose="020F0502020204030204" pitchFamily="34" charset="0"/>
                <a:cs typeface="Times New Roman" panose="02020603050405020304" pitchFamily="18" charset="0"/>
              </a:rPr>
              <a:t>Example of bridge pier's exterior view</a:t>
            </a:r>
          </a:p>
        </p:txBody>
      </p:sp>
      <p:sp>
        <p:nvSpPr>
          <p:cNvPr id="3" name="Arrow: Up 2">
            <a:extLst>
              <a:ext uri="{FF2B5EF4-FFF2-40B4-BE49-F238E27FC236}">
                <a16:creationId xmlns:a16="http://schemas.microsoft.com/office/drawing/2014/main" id="{D31F5F9E-D7D9-8D6F-464E-7B9B32470CD4}"/>
              </a:ext>
            </a:extLst>
          </p:cNvPr>
          <p:cNvSpPr/>
          <p:nvPr/>
        </p:nvSpPr>
        <p:spPr>
          <a:xfrm>
            <a:off x="9161585" y="3833446"/>
            <a:ext cx="316523" cy="855316"/>
          </a:xfrm>
          <a:prstGeom prs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FD5C0AA3-CEEC-6F5F-8D5A-CE24991E51F3}"/>
              </a:ext>
            </a:extLst>
          </p:cNvPr>
          <p:cNvSpPr txBox="1"/>
          <p:nvPr/>
        </p:nvSpPr>
        <p:spPr>
          <a:xfrm>
            <a:off x="3780692" y="5495192"/>
            <a:ext cx="3314700" cy="892552"/>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13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Hat was worn with the brim to the rear. The hard hat suspension was properly placed in the hard hat (pad to the front and adjuster in the rear) </a:t>
            </a:r>
            <a:endParaRPr kumimoji="0" lang="en-US" sz="13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ACBADB66-11EC-0917-B6D8-7AACC734899C}"/>
              </a:ext>
            </a:extLst>
          </p:cNvPr>
          <p:cNvSpPr txBox="1"/>
          <p:nvPr/>
        </p:nvSpPr>
        <p:spPr>
          <a:xfrm>
            <a:off x="148976" y="5556656"/>
            <a:ext cx="3128954" cy="892552"/>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13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The hard hat involved in the incident is not a BNA issued hard hat but meets the code requirements specified in the BNA Safety Plan.</a:t>
            </a:r>
          </a:p>
        </p:txBody>
      </p:sp>
    </p:spTree>
    <p:extLst>
      <p:ext uri="{BB962C8B-B14F-4D97-AF65-F5344CB8AC3E}">
        <p14:creationId xmlns:p14="http://schemas.microsoft.com/office/powerpoint/2010/main" val="1293340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B9B18D79-5ADE-4F1A-8A33-FD990633B691}"/>
              </a:ext>
            </a:extLst>
          </p:cNvPr>
          <p:cNvSpPr txBox="1">
            <a:spLocks/>
          </p:cNvSpPr>
          <p:nvPr/>
        </p:nvSpPr>
        <p:spPr>
          <a:xfrm>
            <a:off x="546470" y="485902"/>
            <a:ext cx="9060701" cy="817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Univers" panose="020B0503020202020204" pitchFamily="34" charset="0"/>
              </a:rPr>
              <a:t>IMPACTS</a:t>
            </a:r>
          </a:p>
        </p:txBody>
      </p:sp>
      <p:sp>
        <p:nvSpPr>
          <p:cNvPr id="62" name="TextBox 61">
            <a:extLst>
              <a:ext uri="{FF2B5EF4-FFF2-40B4-BE49-F238E27FC236}">
                <a16:creationId xmlns:a16="http://schemas.microsoft.com/office/drawing/2014/main" id="{61C25DFE-3F89-4958-B768-BAAF8BF1EA5A}"/>
              </a:ext>
            </a:extLst>
          </p:cNvPr>
          <p:cNvSpPr txBox="1"/>
          <p:nvPr/>
        </p:nvSpPr>
        <p:spPr>
          <a:xfrm>
            <a:off x="942954" y="1157637"/>
            <a:ext cx="10306092" cy="4220130"/>
          </a:xfrm>
          <a:prstGeom prst="rect">
            <a:avLst/>
          </a:prstGeom>
          <a:noFill/>
        </p:spPr>
        <p:txBody>
          <a:bodyPr wrap="square">
            <a:spAutoFit/>
          </a:bodyPr>
          <a:lstStyle/>
          <a:p>
            <a:pPr>
              <a:spcAft>
                <a:spcPts val="600"/>
              </a:spcAft>
            </a:pPr>
            <a:r>
              <a:rPr lang="en-US" sz="2000" b="1" dirty="0"/>
              <a:t>Actual Impact(s):</a:t>
            </a:r>
          </a:p>
          <a:p>
            <a:pPr>
              <a:spcAft>
                <a:spcPts val="600"/>
              </a:spcAft>
            </a:pPr>
            <a:endParaRPr lang="en-CA" sz="1400" dirty="0">
              <a:effectLst/>
              <a:ea typeface="Calibri" panose="020F0502020204030204" pitchFamily="34" charset="0"/>
            </a:endParaRPr>
          </a:p>
          <a:p>
            <a:pPr marL="342900" lvl="0" indent="-342900">
              <a:lnSpc>
                <a:spcPct val="115000"/>
              </a:lnSpc>
              <a:buFont typeface="Symbol" panose="05050102010706020507" pitchFamily="18" charset="2"/>
              <a:buChar char=""/>
            </a:pPr>
            <a:r>
              <a:rPr lang="en-US" sz="1400" b="0" i="0" u="none" strike="noStrike" baseline="0" dirty="0">
                <a:latin typeface="Calibri" panose="020F0502020204030204" pitchFamily="34" charset="0"/>
              </a:rPr>
              <a:t>Operations stopped and scene frozen for initial investigation. </a:t>
            </a:r>
            <a:r>
              <a:rPr lang="en-US" sz="1400" dirty="0">
                <a:latin typeface="Calibri" panose="020F0502020204030204" pitchFamily="34" charset="0"/>
              </a:rPr>
              <a:t>Schedule and production delays in critical path.</a:t>
            </a:r>
            <a:endParaRPr lang="en-US" sz="1400" b="0" i="0" u="none" strike="noStrike" baseline="0" dirty="0">
              <a:latin typeface="Calibri" panose="020F0502020204030204" pitchFamily="34" charset="0"/>
            </a:endParaRPr>
          </a:p>
          <a:p>
            <a:pPr marL="342900" lvl="0" indent="-342900">
              <a:lnSpc>
                <a:spcPct val="115000"/>
              </a:lnSpc>
              <a:buFont typeface="Symbol" panose="05050102010706020507" pitchFamily="18" charset="2"/>
              <a:buChar char=""/>
            </a:pPr>
            <a:r>
              <a:rPr lang="en-US" sz="1400" dirty="0">
                <a:latin typeface="Calibri" panose="020F0502020204030204" pitchFamily="34" charset="0"/>
              </a:rPr>
              <a:t>IW</a:t>
            </a:r>
            <a:r>
              <a:rPr lang="en-US" sz="1400" b="0" i="0" u="none" strike="noStrike" baseline="0" dirty="0">
                <a:latin typeface="Calibri" panose="020F0502020204030204" pitchFamily="34" charset="0"/>
              </a:rPr>
              <a:t> sent to offsite clinic as a precaution due to damage noted on hard hat as well as weight of pump, distance of drop, and the energy created.</a:t>
            </a:r>
            <a:r>
              <a:rPr lang="en-US" sz="1400" dirty="0">
                <a:latin typeface="Calibri" panose="020F0502020204030204" pitchFamily="34" charset="0"/>
              </a:rPr>
              <a:t> </a:t>
            </a:r>
            <a:r>
              <a:rPr lang="en-US" sz="1400" b="0" i="0" u="none" strike="noStrike" baseline="0" dirty="0">
                <a:latin typeface="Calibri" panose="020F0502020204030204" pitchFamily="34" charset="0"/>
              </a:rPr>
              <a:t>  </a:t>
            </a:r>
          </a:p>
          <a:p>
            <a:pPr marL="342900" lvl="0" indent="-342900">
              <a:lnSpc>
                <a:spcPct val="115000"/>
              </a:lnSpc>
              <a:buFont typeface="Symbol" panose="05050102010706020507" pitchFamily="18" charset="2"/>
              <a:buChar char=""/>
            </a:pPr>
            <a:r>
              <a:rPr lang="en-US" sz="1400" b="0" i="0" u="none" strike="noStrike" baseline="0" dirty="0">
                <a:latin typeface="Calibri" panose="020F0502020204030204" pitchFamily="34" charset="0"/>
              </a:rPr>
              <a:t>Dropped object audits were conducted inside of all pier legs and main tower internals before activities were able to recommence work both on the US and Canadian sides of the bridge. </a:t>
            </a:r>
            <a:r>
              <a:rPr lang="en-US" sz="1400" dirty="0">
                <a:latin typeface="Calibri" panose="020F0502020204030204" pitchFamily="34" charset="0"/>
              </a:rPr>
              <a:t>These reactive efforts of multiple BNA staff is what temporality impacted the schedule.</a:t>
            </a:r>
            <a:r>
              <a:rPr lang="en-US" sz="1400" b="0" i="0" u="none" strike="noStrike" baseline="0" dirty="0">
                <a:latin typeface="Calibri" panose="020F0502020204030204" pitchFamily="34" charset="0"/>
              </a:rPr>
              <a:t> </a:t>
            </a:r>
            <a:endParaRPr lang="en-US" sz="1400" dirty="0">
              <a:effectLst/>
              <a:latin typeface="Univers LT Std 45 Light" panose="020B0403020202020204" pitchFamily="34" charset="0"/>
              <a:ea typeface="Calibri" panose="020F0502020204030204" pitchFamily="34" charset="0"/>
              <a:cs typeface="Times New Roman" panose="02020603050405020304" pitchFamily="18" charset="0"/>
            </a:endParaRPr>
          </a:p>
          <a:p>
            <a:pPr marL="342900" lvl="0" indent="-342900">
              <a:lnSpc>
                <a:spcPct val="115000"/>
              </a:lnSpc>
              <a:spcAft>
                <a:spcPts val="800"/>
              </a:spcAft>
              <a:buFont typeface="Symbol" panose="05050102010706020507" pitchFamily="18" charset="2"/>
              <a:buChar char=""/>
            </a:pPr>
            <a:r>
              <a:rPr lang="en-CA" sz="1400" dirty="0">
                <a:effectLst/>
                <a:latin typeface="Calibri" panose="020F0502020204030204" pitchFamily="34" charset="0"/>
                <a:ea typeface="Calibri" panose="020F0502020204030204" pitchFamily="34" charset="0"/>
                <a:cs typeface="Times New Roman" panose="02020603050405020304" pitchFamily="18" charset="0"/>
              </a:rPr>
              <a:t>Worker was taken to an offsite medical clinic and was diagnosed with a </a:t>
            </a:r>
            <a:r>
              <a:rPr lang="en-CA" sz="1400" dirty="0">
                <a:latin typeface="Calibri" panose="020F0502020204030204" pitchFamily="34" charset="0"/>
                <a:ea typeface="Calibri" panose="020F0502020204030204" pitchFamily="34" charset="0"/>
                <a:cs typeface="Times New Roman" panose="02020603050405020304" pitchFamily="18" charset="0"/>
              </a:rPr>
              <a:t>mild to severe concussion and placed off work until Oct 23, 2004, due to standard concussion protocols. </a:t>
            </a:r>
            <a:endParaRPr lang="en-CA" sz="14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15000"/>
              </a:lnSpc>
              <a:spcAft>
                <a:spcPts val="800"/>
              </a:spcAft>
            </a:pPr>
            <a:endParaRPr lang="en-US" sz="1400" dirty="0">
              <a:effectLst/>
              <a:latin typeface="Univers LT Std 45 Light" panose="020B0403020202020204" pitchFamily="34" charset="0"/>
              <a:ea typeface="Calibri" panose="020F0502020204030204" pitchFamily="34" charset="0"/>
              <a:cs typeface="Times New Roman" panose="02020603050405020304" pitchFamily="18" charset="0"/>
            </a:endParaRPr>
          </a:p>
          <a:p>
            <a:endParaRPr lang="en-CA" sz="1400" dirty="0">
              <a:effectLst/>
              <a:ea typeface="Calibri" panose="020F0502020204030204" pitchFamily="34" charset="0"/>
            </a:endParaRPr>
          </a:p>
          <a:p>
            <a:pPr marL="285750" indent="-285750">
              <a:spcAft>
                <a:spcPts val="600"/>
              </a:spcAft>
              <a:buFont typeface="Arial" panose="020B0604020202020204" pitchFamily="34" charset="0"/>
              <a:buChar char="•"/>
            </a:pPr>
            <a:endParaRPr lang="en-CA" sz="1400" dirty="0">
              <a:effectLst/>
              <a:ea typeface="Calibri" panose="020F0502020204030204" pitchFamily="34" charset="0"/>
            </a:endParaRPr>
          </a:p>
          <a:p>
            <a:pPr marL="285750" indent="-285750">
              <a:spcAft>
                <a:spcPts val="600"/>
              </a:spcAft>
              <a:buFont typeface="Arial" panose="020B0604020202020204" pitchFamily="34" charset="0"/>
              <a:buChar char="•"/>
            </a:pPr>
            <a:endParaRPr lang="en-US" sz="1400" dirty="0"/>
          </a:p>
          <a:p>
            <a:pPr>
              <a:spcAft>
                <a:spcPts val="600"/>
              </a:spcAft>
            </a:pPr>
            <a:r>
              <a:rPr lang="en-US" sz="1400" dirty="0"/>
              <a:t> </a:t>
            </a:r>
          </a:p>
        </p:txBody>
      </p:sp>
      <p:grpSp>
        <p:nvGrpSpPr>
          <p:cNvPr id="20" name="Group 19">
            <a:extLst>
              <a:ext uri="{FF2B5EF4-FFF2-40B4-BE49-F238E27FC236}">
                <a16:creationId xmlns:a16="http://schemas.microsoft.com/office/drawing/2014/main" id="{A8F4C31B-0612-4662-9A1B-693D4D26375D}"/>
              </a:ext>
            </a:extLst>
          </p:cNvPr>
          <p:cNvGrpSpPr/>
          <p:nvPr/>
        </p:nvGrpSpPr>
        <p:grpSpPr>
          <a:xfrm>
            <a:off x="368472" y="344957"/>
            <a:ext cx="646639" cy="646639"/>
            <a:chOff x="1973552" y="1166070"/>
            <a:chExt cx="646639" cy="646639"/>
          </a:xfrm>
          <a:solidFill>
            <a:srgbClr val="DA1A32"/>
          </a:solidFill>
        </p:grpSpPr>
        <p:sp>
          <p:nvSpPr>
            <p:cNvPr id="21" name="Rectangle 20">
              <a:extLst>
                <a:ext uri="{FF2B5EF4-FFF2-40B4-BE49-F238E27FC236}">
                  <a16:creationId xmlns:a16="http://schemas.microsoft.com/office/drawing/2014/main" id="{A7FC577B-24CC-4D29-ABDB-624B73BFDDB3}"/>
                </a:ext>
              </a:extLst>
            </p:cNvPr>
            <p:cNvSpPr/>
            <p:nvPr/>
          </p:nvSpPr>
          <p:spPr>
            <a:xfrm rot="5400000">
              <a:off x="2254755" y="884868"/>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890E5759-211B-47A5-A426-411FA8F472B9}"/>
                </a:ext>
              </a:extLst>
            </p:cNvPr>
            <p:cNvSpPr/>
            <p:nvPr/>
          </p:nvSpPr>
          <p:spPr>
            <a:xfrm>
              <a:off x="1973552" y="1166070"/>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grpSp>
        <p:nvGrpSpPr>
          <p:cNvPr id="42" name="Group 41">
            <a:extLst>
              <a:ext uri="{FF2B5EF4-FFF2-40B4-BE49-F238E27FC236}">
                <a16:creationId xmlns:a16="http://schemas.microsoft.com/office/drawing/2014/main" id="{0A9036BE-699D-47E3-BCCF-168079251BA0}"/>
              </a:ext>
            </a:extLst>
          </p:cNvPr>
          <p:cNvGrpSpPr/>
          <p:nvPr/>
        </p:nvGrpSpPr>
        <p:grpSpPr>
          <a:xfrm>
            <a:off x="9744582" y="0"/>
            <a:ext cx="1869149" cy="703385"/>
            <a:chOff x="9744582" y="0"/>
            <a:chExt cx="1869149" cy="703385"/>
          </a:xfrm>
        </p:grpSpPr>
        <p:sp>
          <p:nvSpPr>
            <p:cNvPr id="44" name="Round Same Side Corner Rectangle 8">
              <a:extLst>
                <a:ext uri="{FF2B5EF4-FFF2-40B4-BE49-F238E27FC236}">
                  <a16:creationId xmlns:a16="http://schemas.microsoft.com/office/drawing/2014/main" id="{A2C0D275-C679-472B-9734-347FD2D35751}"/>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descr="A picture containing text, clipart&#10;&#10;Description automatically generated">
              <a:extLst>
                <a:ext uri="{FF2B5EF4-FFF2-40B4-BE49-F238E27FC236}">
                  <a16:creationId xmlns:a16="http://schemas.microsoft.com/office/drawing/2014/main" id="{263A4F74-C6C3-46EE-AF22-A1FBD3101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grpSp>
      <p:sp>
        <p:nvSpPr>
          <p:cNvPr id="12" name="TextBox 11">
            <a:extLst>
              <a:ext uri="{FF2B5EF4-FFF2-40B4-BE49-F238E27FC236}">
                <a16:creationId xmlns:a16="http://schemas.microsoft.com/office/drawing/2014/main" id="{A7F321DF-B316-4DFF-949D-156174D8CB43}"/>
              </a:ext>
            </a:extLst>
          </p:cNvPr>
          <p:cNvSpPr txBox="1"/>
          <p:nvPr/>
        </p:nvSpPr>
        <p:spPr>
          <a:xfrm>
            <a:off x="1015112" y="4061984"/>
            <a:ext cx="8624962" cy="2154436"/>
          </a:xfrm>
          <a:prstGeom prst="rect">
            <a:avLst/>
          </a:prstGeom>
          <a:noFill/>
        </p:spPr>
        <p:txBody>
          <a:bodyPr wrap="square">
            <a:spAutoFit/>
          </a:bodyPr>
          <a:lstStyle/>
          <a:p>
            <a:pPr>
              <a:spcAft>
                <a:spcPts val="600"/>
              </a:spcAft>
            </a:pPr>
            <a:r>
              <a:rPr lang="en-US" sz="2000" b="1" dirty="0"/>
              <a:t>Potential Impact(s):</a:t>
            </a:r>
          </a:p>
          <a:p>
            <a:pPr marL="285750" indent="-285750">
              <a:spcAft>
                <a:spcPts val="600"/>
              </a:spcAft>
              <a:buFont typeface="Arial" panose="020B0604020202020204" pitchFamily="34" charset="0"/>
              <a:buChar char="•"/>
            </a:pPr>
            <a:r>
              <a:rPr lang="en-US" sz="1400" dirty="0"/>
              <a:t>Severe/fatal injuries due to drop object (weight, force, and height).  Energy exposure </a:t>
            </a:r>
          </a:p>
          <a:p>
            <a:pPr marL="285750" indent="-285750">
              <a:spcAft>
                <a:spcPts val="600"/>
              </a:spcAft>
              <a:buFont typeface="Arial" panose="020B0604020202020204" pitchFamily="34" charset="0"/>
              <a:buChar char="•"/>
            </a:pPr>
            <a:r>
              <a:rPr lang="en-US" sz="1400" dirty="0"/>
              <a:t>Project shutdown.</a:t>
            </a:r>
          </a:p>
          <a:p>
            <a:pPr marL="285750" indent="-285750">
              <a:spcAft>
                <a:spcPts val="600"/>
              </a:spcAft>
              <a:buFont typeface="Arial" panose="020B0604020202020204" pitchFamily="34" charset="0"/>
              <a:buChar char="•"/>
            </a:pPr>
            <a:r>
              <a:rPr lang="en-US" sz="1400" dirty="0"/>
              <a:t>Lost of production, fines, and legislative consequences.</a:t>
            </a:r>
          </a:p>
          <a:p>
            <a:pPr marL="285750" indent="-285750">
              <a:spcAft>
                <a:spcPts val="600"/>
              </a:spcAft>
              <a:buFont typeface="Arial" panose="020B0604020202020204" pitchFamily="34" charset="0"/>
              <a:buChar char="•"/>
            </a:pPr>
            <a:r>
              <a:rPr lang="en-US" sz="1400" dirty="0"/>
              <a:t>Jeopardizing our reputation and integrity with the trades, unions, and legislative authorities. </a:t>
            </a:r>
          </a:p>
          <a:p>
            <a:pPr>
              <a:spcAft>
                <a:spcPts val="600"/>
              </a:spcAft>
            </a:pPr>
            <a:endParaRPr lang="en-US" sz="1400" dirty="0"/>
          </a:p>
          <a:p>
            <a:pPr marL="285750" indent="-285750">
              <a:spcAft>
                <a:spcPts val="600"/>
              </a:spcAft>
              <a:buFont typeface="Arial" panose="020B0604020202020204" pitchFamily="34" charset="0"/>
              <a:buChar char="•"/>
            </a:pPr>
            <a:endParaRPr lang="en-US" sz="1400" dirty="0"/>
          </a:p>
        </p:txBody>
      </p:sp>
      <p:pic>
        <p:nvPicPr>
          <p:cNvPr id="2" name="Picture 1" descr="Text&#10;&#10;Description automatically generated">
            <a:extLst>
              <a:ext uri="{FF2B5EF4-FFF2-40B4-BE49-F238E27FC236}">
                <a16:creationId xmlns:a16="http://schemas.microsoft.com/office/drawing/2014/main" id="{20B39640-47C5-E14D-ABE4-C1DEBE6062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spTree>
    <p:extLst>
      <p:ext uri="{BB962C8B-B14F-4D97-AF65-F5344CB8AC3E}">
        <p14:creationId xmlns:p14="http://schemas.microsoft.com/office/powerpoint/2010/main" val="460061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B9B18D79-5ADE-4F1A-8A33-FD990633B691}"/>
              </a:ext>
            </a:extLst>
          </p:cNvPr>
          <p:cNvSpPr txBox="1">
            <a:spLocks/>
          </p:cNvSpPr>
          <p:nvPr/>
        </p:nvSpPr>
        <p:spPr>
          <a:xfrm>
            <a:off x="568293" y="236272"/>
            <a:ext cx="9060701" cy="817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Univers" panose="020B0503020202020204" pitchFamily="34" charset="0"/>
              </a:rPr>
              <a:t>CAUSAL FACTORS</a:t>
            </a:r>
          </a:p>
        </p:txBody>
      </p:sp>
      <p:sp>
        <p:nvSpPr>
          <p:cNvPr id="62" name="TextBox 61">
            <a:extLst>
              <a:ext uri="{FF2B5EF4-FFF2-40B4-BE49-F238E27FC236}">
                <a16:creationId xmlns:a16="http://schemas.microsoft.com/office/drawing/2014/main" id="{61C25DFE-3F89-4958-B768-BAAF8BF1EA5A}"/>
              </a:ext>
            </a:extLst>
          </p:cNvPr>
          <p:cNvSpPr txBox="1"/>
          <p:nvPr/>
        </p:nvSpPr>
        <p:spPr>
          <a:xfrm>
            <a:off x="386301" y="2022913"/>
            <a:ext cx="5069076" cy="707886"/>
          </a:xfrm>
          <a:prstGeom prst="rect">
            <a:avLst/>
          </a:prstGeom>
          <a:noFill/>
        </p:spPr>
        <p:txBody>
          <a:bodyPr wrap="square">
            <a:spAutoFit/>
          </a:bodyPr>
          <a:lstStyle/>
          <a:p>
            <a:pPr>
              <a:spcAft>
                <a:spcPts val="600"/>
              </a:spcAft>
            </a:pPr>
            <a:r>
              <a:rPr lang="en-US" sz="2000" dirty="0">
                <a:solidFill>
                  <a:srgbClr val="000000"/>
                </a:solidFill>
                <a:latin typeface="Calibri" panose="020F0502020204030204" pitchFamily="34" charset="0"/>
              </a:rPr>
              <a:t>The e</a:t>
            </a:r>
            <a:r>
              <a:rPr lang="en-US" sz="2000" b="0" i="0" u="none" strike="noStrike" baseline="0" dirty="0">
                <a:solidFill>
                  <a:srgbClr val="000000"/>
                </a:solidFill>
                <a:latin typeface="Calibri" panose="020F0502020204030204" pitchFamily="34" charset="0"/>
              </a:rPr>
              <a:t>lectric water pump hitting the </a:t>
            </a:r>
            <a:r>
              <a:rPr lang="en-US" sz="2000" dirty="0">
                <a:solidFill>
                  <a:srgbClr val="000000"/>
                </a:solidFill>
                <a:latin typeface="Calibri" panose="020F0502020204030204" pitchFamily="34" charset="0"/>
              </a:rPr>
              <a:t>worker's hard hat.</a:t>
            </a:r>
            <a:endParaRPr lang="en-US" sz="1400" dirty="0"/>
          </a:p>
        </p:txBody>
      </p:sp>
      <p:grpSp>
        <p:nvGrpSpPr>
          <p:cNvPr id="20" name="Group 19">
            <a:extLst>
              <a:ext uri="{FF2B5EF4-FFF2-40B4-BE49-F238E27FC236}">
                <a16:creationId xmlns:a16="http://schemas.microsoft.com/office/drawing/2014/main" id="{A8F4C31B-0612-4662-9A1B-693D4D26375D}"/>
              </a:ext>
            </a:extLst>
          </p:cNvPr>
          <p:cNvGrpSpPr/>
          <p:nvPr/>
        </p:nvGrpSpPr>
        <p:grpSpPr>
          <a:xfrm>
            <a:off x="368472" y="344957"/>
            <a:ext cx="646639" cy="646639"/>
            <a:chOff x="1973552" y="1166070"/>
            <a:chExt cx="646639" cy="646639"/>
          </a:xfrm>
          <a:solidFill>
            <a:srgbClr val="DA1A32"/>
          </a:solidFill>
        </p:grpSpPr>
        <p:sp>
          <p:nvSpPr>
            <p:cNvPr id="21" name="Rectangle 20">
              <a:extLst>
                <a:ext uri="{FF2B5EF4-FFF2-40B4-BE49-F238E27FC236}">
                  <a16:creationId xmlns:a16="http://schemas.microsoft.com/office/drawing/2014/main" id="{A7FC577B-24CC-4D29-ABDB-624B73BFDDB3}"/>
                </a:ext>
              </a:extLst>
            </p:cNvPr>
            <p:cNvSpPr/>
            <p:nvPr/>
          </p:nvSpPr>
          <p:spPr>
            <a:xfrm rot="5400000">
              <a:off x="2254755" y="884868"/>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890E5759-211B-47A5-A426-411FA8F472B9}"/>
                </a:ext>
              </a:extLst>
            </p:cNvPr>
            <p:cNvSpPr/>
            <p:nvPr/>
          </p:nvSpPr>
          <p:spPr>
            <a:xfrm>
              <a:off x="1973552" y="1166070"/>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grpSp>
        <p:nvGrpSpPr>
          <p:cNvPr id="42" name="Group 41">
            <a:extLst>
              <a:ext uri="{FF2B5EF4-FFF2-40B4-BE49-F238E27FC236}">
                <a16:creationId xmlns:a16="http://schemas.microsoft.com/office/drawing/2014/main" id="{0A9036BE-699D-47E3-BCCF-168079251BA0}"/>
              </a:ext>
            </a:extLst>
          </p:cNvPr>
          <p:cNvGrpSpPr/>
          <p:nvPr/>
        </p:nvGrpSpPr>
        <p:grpSpPr>
          <a:xfrm>
            <a:off x="9744582" y="0"/>
            <a:ext cx="1869149" cy="703385"/>
            <a:chOff x="9744582" y="0"/>
            <a:chExt cx="1869149" cy="703385"/>
          </a:xfrm>
        </p:grpSpPr>
        <p:sp>
          <p:nvSpPr>
            <p:cNvPr id="44" name="Round Same Side Corner Rectangle 8">
              <a:extLst>
                <a:ext uri="{FF2B5EF4-FFF2-40B4-BE49-F238E27FC236}">
                  <a16:creationId xmlns:a16="http://schemas.microsoft.com/office/drawing/2014/main" id="{A2C0D275-C679-472B-9734-347FD2D35751}"/>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descr="A picture containing text, clipart&#10;&#10;Description automatically generated">
              <a:extLst>
                <a:ext uri="{FF2B5EF4-FFF2-40B4-BE49-F238E27FC236}">
                  <a16:creationId xmlns:a16="http://schemas.microsoft.com/office/drawing/2014/main" id="{263A4F74-C6C3-46EE-AF22-A1FBD3101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grpSp>
      <p:sp>
        <p:nvSpPr>
          <p:cNvPr id="12" name="TextBox 11">
            <a:extLst>
              <a:ext uri="{FF2B5EF4-FFF2-40B4-BE49-F238E27FC236}">
                <a16:creationId xmlns:a16="http://schemas.microsoft.com/office/drawing/2014/main" id="{163E0808-A626-4ED3-8169-1222C692853A}"/>
              </a:ext>
            </a:extLst>
          </p:cNvPr>
          <p:cNvSpPr txBox="1"/>
          <p:nvPr/>
        </p:nvSpPr>
        <p:spPr>
          <a:xfrm>
            <a:off x="5257800" y="447700"/>
            <a:ext cx="6934200" cy="5786199"/>
          </a:xfrm>
          <a:prstGeom prst="rect">
            <a:avLst/>
          </a:prstGeom>
          <a:noFill/>
        </p:spPr>
        <p:txBody>
          <a:bodyPr wrap="square">
            <a:spAutoFit/>
          </a:bodyPr>
          <a:lstStyle/>
          <a:p>
            <a:pPr>
              <a:spcAft>
                <a:spcPts val="600"/>
              </a:spcAft>
            </a:pPr>
            <a:r>
              <a:rPr lang="en-US" sz="2000" b="1" dirty="0"/>
              <a:t>Underlying Causes:</a:t>
            </a:r>
            <a:endParaRPr lang="en-US" sz="1400" dirty="0">
              <a:solidFill>
                <a:prstClr val="black"/>
              </a:solidFill>
              <a:latin typeface="Calibri" panose="020F0502020204030204"/>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dirty="0">
                <a:latin typeface="Calibri" panose="020F0502020204030204"/>
              </a:rPr>
              <a:t>Equipment tethers were not being utilized at time of accident inside the piers for water pumps because they were thought not to be necessary.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dirty="0">
                <a:latin typeface="Calibri" panose="020F0502020204030204"/>
              </a:rPr>
              <a:t>The water pump was not adequately secured or fastened on the platform pier to prevent a potential drop object hazard.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dirty="0">
                <a:latin typeface="Calibri" panose="020F0502020204030204"/>
              </a:rPr>
              <a:t>The only means of dropped object prevention was space and distance from the edge of the platform.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dirty="0">
                <a:latin typeface="Calibri" panose="020F0502020204030204"/>
              </a:rPr>
              <a:t>False sense of security that the horizontal tube rail 5 ¾ in height was adequate prevention and protection for dropped objects. </a:t>
            </a:r>
            <a:endParaRPr lang="en-US" sz="1500" b="0" i="0" u="none" strike="noStrike" baseline="0" dirty="0">
              <a:latin typeface="Calibri" panose="020F0502020204030204" pitchFamily="34"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i="0" u="none" strike="noStrike" baseline="0" dirty="0">
                <a:latin typeface="Calibri" panose="020F0502020204030204" pitchFamily="34" charset="0"/>
              </a:rPr>
              <a:t>A two-inch pump (pump involved in the incident) was used to remove the bulk of the water but never hoisted out of the pier once it was not required. Adding additional clutter and tools in a</a:t>
            </a:r>
            <a:r>
              <a:rPr lang="en-US" sz="1500" dirty="0">
                <a:latin typeface="Calibri" panose="020F0502020204030204" pitchFamily="34" charset="0"/>
              </a:rPr>
              <a:t>n already </a:t>
            </a:r>
            <a:r>
              <a:rPr lang="en-US" sz="1500" b="0" i="0" u="none" strike="noStrike" baseline="0" dirty="0">
                <a:latin typeface="Calibri" panose="020F0502020204030204" pitchFamily="34" charset="0"/>
              </a:rPr>
              <a:t>tight work location.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i="0" u="none" strike="noStrike" baseline="0" dirty="0">
                <a:latin typeface="Calibri" panose="020F0502020204030204" pitchFamily="34" charset="0"/>
              </a:rPr>
              <a:t>Once most of the water was removed, the pump was relocated to the concrete platform in the center of the pier and a “puddle pump” was put in place to remove the remainder of the water.</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i="0" u="none" strike="noStrike" baseline="0" dirty="0">
                <a:latin typeface="Calibri" panose="020F0502020204030204" pitchFamily="34" charset="0"/>
              </a:rPr>
              <a:t>The IP was in the process of descending the ladder</a:t>
            </a:r>
            <a:r>
              <a:rPr lang="en-US" sz="1500" dirty="0">
                <a:latin typeface="Calibri" panose="020F0502020204030204" pitchFamily="34" charset="0"/>
              </a:rPr>
              <a:t> inside the </a:t>
            </a:r>
            <a:r>
              <a:rPr lang="en-US" sz="1500" b="0" i="0" u="none" strike="noStrike" baseline="0" dirty="0">
                <a:latin typeface="Calibri" panose="020F0502020204030204" pitchFamily="34" charset="0"/>
              </a:rPr>
              <a:t>pier </a:t>
            </a:r>
            <a:r>
              <a:rPr lang="en-US" sz="1500" dirty="0">
                <a:latin typeface="Calibri" panose="020F0502020204030204" pitchFamily="34" charset="0"/>
              </a:rPr>
              <a:t>to r</a:t>
            </a:r>
            <a:r>
              <a:rPr lang="en-US" sz="1500" b="0" i="0" u="none" strike="noStrike" baseline="0" dirty="0">
                <a:latin typeface="Calibri" panose="020F0502020204030204" pitchFamily="34" charset="0"/>
              </a:rPr>
              <a:t>epositioning the “puddle pump” when he inadvertently pulled the two-inch pump off the platform above.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i="0" u="none" strike="noStrike" baseline="0" dirty="0">
                <a:latin typeface="Calibri" panose="020F0502020204030204" pitchFamily="34" charset="0"/>
              </a:rPr>
              <a:t>The two-inch pump was placed behind the horizontal scaffold tubes to </a:t>
            </a:r>
            <a:r>
              <a:rPr lang="en-US" sz="1500" dirty="0">
                <a:latin typeface="Calibri" panose="020F0502020204030204" pitchFamily="34" charset="0"/>
              </a:rPr>
              <a:t>prevent</a:t>
            </a:r>
            <a:r>
              <a:rPr lang="en-US" sz="1500" b="0" i="0" u="none" strike="noStrike" baseline="0" dirty="0">
                <a:latin typeface="Calibri" panose="020F0502020204030204" pitchFamily="34" charset="0"/>
              </a:rPr>
              <a:t> it from falling until it was to be removed from the pier. The pump is 13 inches tall with cord attached at the top of the pump. The downward pressure/pull from the cord getting entangled caused the pump to tip over the horizonal rail.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500" b="0" i="0" u="none" strike="noStrike" baseline="0" dirty="0">
                <a:latin typeface="Calibri" panose="020F0502020204030204" pitchFamily="34" charset="0"/>
              </a:rPr>
              <a:t>The power cord of the two-inch pump is approximately 2 foot short of the bottom of the pier</a:t>
            </a:r>
            <a:r>
              <a:rPr lang="en-US" sz="1500" dirty="0">
                <a:latin typeface="Calibri" panose="020F0502020204030204" pitchFamily="34" charset="0"/>
              </a:rPr>
              <a:t> providing additional tension to the cord. </a:t>
            </a:r>
            <a:endParaRPr lang="en-US" sz="1500" b="0" i="0" u="none" strike="noStrike" baseline="0" dirty="0">
              <a:latin typeface="Calibri" panose="020F0502020204030204" pitchFamily="34" charset="0"/>
            </a:endParaRPr>
          </a:p>
        </p:txBody>
      </p:sp>
      <p:pic>
        <p:nvPicPr>
          <p:cNvPr id="2" name="Picture 1" descr="Text&#10;&#10;Description automatically generated">
            <a:extLst>
              <a:ext uri="{FF2B5EF4-FFF2-40B4-BE49-F238E27FC236}">
                <a16:creationId xmlns:a16="http://schemas.microsoft.com/office/drawing/2014/main" id="{63404849-EF0A-8DD3-C777-317CB77E06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sp>
        <p:nvSpPr>
          <p:cNvPr id="4" name="TextBox 3">
            <a:extLst>
              <a:ext uri="{FF2B5EF4-FFF2-40B4-BE49-F238E27FC236}">
                <a16:creationId xmlns:a16="http://schemas.microsoft.com/office/drawing/2014/main" id="{5B42D34B-C57C-A868-0EE0-87A4607B008A}"/>
              </a:ext>
            </a:extLst>
          </p:cNvPr>
          <p:cNvSpPr txBox="1"/>
          <p:nvPr/>
        </p:nvSpPr>
        <p:spPr>
          <a:xfrm>
            <a:off x="410589" y="1622803"/>
            <a:ext cx="3590318" cy="400110"/>
          </a:xfrm>
          <a:prstGeom prst="rect">
            <a:avLst/>
          </a:prstGeom>
          <a:noFill/>
        </p:spPr>
        <p:txBody>
          <a:bodyPr wrap="square" rtlCol="0">
            <a:spAutoFit/>
          </a:bodyPr>
          <a:lstStyle/>
          <a:p>
            <a:pPr algn="l"/>
            <a:r>
              <a:rPr lang="en-US" sz="2000" b="1" dirty="0">
                <a:solidFill>
                  <a:srgbClr val="404040"/>
                </a:solidFill>
                <a:effectLst/>
                <a:ea typeface="Calibri" panose="020F0502020204030204" pitchFamily="34" charset="0"/>
                <a:cs typeface="Times New Roman" panose="02020603050405020304" pitchFamily="18" charset="0"/>
              </a:rPr>
              <a:t>Immediate Cause</a:t>
            </a:r>
          </a:p>
        </p:txBody>
      </p:sp>
    </p:spTree>
    <p:extLst>
      <p:ext uri="{BB962C8B-B14F-4D97-AF65-F5344CB8AC3E}">
        <p14:creationId xmlns:p14="http://schemas.microsoft.com/office/powerpoint/2010/main" val="1496625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B9B18D79-5ADE-4F1A-8A33-FD990633B691}"/>
              </a:ext>
            </a:extLst>
          </p:cNvPr>
          <p:cNvSpPr txBox="1">
            <a:spLocks/>
          </p:cNvSpPr>
          <p:nvPr/>
        </p:nvSpPr>
        <p:spPr>
          <a:xfrm>
            <a:off x="568293" y="344957"/>
            <a:ext cx="9060701" cy="8173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rgbClr val="C8102E"/>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chemeClr val="tx1"/>
                </a:solidFill>
                <a:effectLst/>
                <a:uLnTx/>
                <a:uFillTx/>
                <a:latin typeface="Univers" panose="020B0503020202020204" pitchFamily="34" charset="0"/>
              </a:rPr>
              <a:t>CORRECTIVE ACTIONS</a:t>
            </a:r>
          </a:p>
        </p:txBody>
      </p:sp>
      <p:grpSp>
        <p:nvGrpSpPr>
          <p:cNvPr id="20" name="Group 19">
            <a:extLst>
              <a:ext uri="{FF2B5EF4-FFF2-40B4-BE49-F238E27FC236}">
                <a16:creationId xmlns:a16="http://schemas.microsoft.com/office/drawing/2014/main" id="{A8F4C31B-0612-4662-9A1B-693D4D26375D}"/>
              </a:ext>
            </a:extLst>
          </p:cNvPr>
          <p:cNvGrpSpPr/>
          <p:nvPr/>
        </p:nvGrpSpPr>
        <p:grpSpPr>
          <a:xfrm>
            <a:off x="368472" y="344957"/>
            <a:ext cx="646639" cy="646639"/>
            <a:chOff x="1973552" y="1166070"/>
            <a:chExt cx="646639" cy="646639"/>
          </a:xfrm>
          <a:solidFill>
            <a:srgbClr val="DA1A32"/>
          </a:solidFill>
        </p:grpSpPr>
        <p:sp>
          <p:nvSpPr>
            <p:cNvPr id="21" name="Rectangle 20">
              <a:extLst>
                <a:ext uri="{FF2B5EF4-FFF2-40B4-BE49-F238E27FC236}">
                  <a16:creationId xmlns:a16="http://schemas.microsoft.com/office/drawing/2014/main" id="{A7FC577B-24CC-4D29-ABDB-624B73BFDDB3}"/>
                </a:ext>
              </a:extLst>
            </p:cNvPr>
            <p:cNvSpPr/>
            <p:nvPr/>
          </p:nvSpPr>
          <p:spPr>
            <a:xfrm rot="5400000">
              <a:off x="2254755" y="884868"/>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2" name="Rectangle 21">
              <a:extLst>
                <a:ext uri="{FF2B5EF4-FFF2-40B4-BE49-F238E27FC236}">
                  <a16:creationId xmlns:a16="http://schemas.microsoft.com/office/drawing/2014/main" id="{890E5759-211B-47A5-A426-411FA8F472B9}"/>
                </a:ext>
              </a:extLst>
            </p:cNvPr>
            <p:cNvSpPr/>
            <p:nvPr/>
          </p:nvSpPr>
          <p:spPr>
            <a:xfrm>
              <a:off x="1973552" y="1166070"/>
              <a:ext cx="84234" cy="64663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grpSp>
      <p:grpSp>
        <p:nvGrpSpPr>
          <p:cNvPr id="42" name="Group 41">
            <a:extLst>
              <a:ext uri="{FF2B5EF4-FFF2-40B4-BE49-F238E27FC236}">
                <a16:creationId xmlns:a16="http://schemas.microsoft.com/office/drawing/2014/main" id="{0A9036BE-699D-47E3-BCCF-168079251BA0}"/>
              </a:ext>
            </a:extLst>
          </p:cNvPr>
          <p:cNvGrpSpPr/>
          <p:nvPr/>
        </p:nvGrpSpPr>
        <p:grpSpPr>
          <a:xfrm>
            <a:off x="9744582" y="0"/>
            <a:ext cx="1869149" cy="703385"/>
            <a:chOff x="9744582" y="0"/>
            <a:chExt cx="1869149" cy="703385"/>
          </a:xfrm>
        </p:grpSpPr>
        <p:sp>
          <p:nvSpPr>
            <p:cNvPr id="44" name="Round Same Side Corner Rectangle 8">
              <a:extLst>
                <a:ext uri="{FF2B5EF4-FFF2-40B4-BE49-F238E27FC236}">
                  <a16:creationId xmlns:a16="http://schemas.microsoft.com/office/drawing/2014/main" id="{A2C0D275-C679-472B-9734-347FD2D35751}"/>
                </a:ext>
              </a:extLst>
            </p:cNvPr>
            <p:cNvSpPr/>
            <p:nvPr/>
          </p:nvSpPr>
          <p:spPr>
            <a:xfrm rot="10800000">
              <a:off x="9744582" y="0"/>
              <a:ext cx="1869149" cy="703385"/>
            </a:xfrm>
            <a:prstGeom prst="round2SameRect">
              <a:avLst/>
            </a:prstGeom>
            <a:solidFill>
              <a:srgbClr val="DA1A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5" name="Picture 44" descr="A picture containing text, clipart&#10;&#10;Description automatically generated">
              <a:extLst>
                <a:ext uri="{FF2B5EF4-FFF2-40B4-BE49-F238E27FC236}">
                  <a16:creationId xmlns:a16="http://schemas.microsoft.com/office/drawing/2014/main" id="{263A4F74-C6C3-46EE-AF22-A1FBD3101C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37111" y="255686"/>
              <a:ext cx="1284093" cy="192014"/>
            </a:xfrm>
            <a:prstGeom prst="rect">
              <a:avLst/>
            </a:prstGeom>
          </p:spPr>
        </p:pic>
      </p:grpSp>
      <p:sp>
        <p:nvSpPr>
          <p:cNvPr id="12" name="TextBox 11">
            <a:extLst>
              <a:ext uri="{FF2B5EF4-FFF2-40B4-BE49-F238E27FC236}">
                <a16:creationId xmlns:a16="http://schemas.microsoft.com/office/drawing/2014/main" id="{BE0C0932-D66B-4B54-8C50-253CDE5F255C}"/>
              </a:ext>
            </a:extLst>
          </p:cNvPr>
          <p:cNvSpPr txBox="1"/>
          <p:nvPr/>
        </p:nvSpPr>
        <p:spPr>
          <a:xfrm>
            <a:off x="204602" y="931019"/>
            <a:ext cx="11656320" cy="7878054"/>
          </a:xfrm>
          <a:prstGeom prst="rect">
            <a:avLst/>
          </a:prstGeom>
          <a:noFill/>
        </p:spPr>
        <p:txBody>
          <a:bodyPr wrap="square">
            <a:spAutoFit/>
          </a:bodyPr>
          <a:lstStyle/>
          <a:p>
            <a:endParaRPr lang="en-CA" dirty="0">
              <a:solidFill>
                <a:srgbClr val="404040"/>
              </a:solidFill>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15000"/>
              </a:lnSpc>
              <a:spcBef>
                <a:spcPts val="0"/>
              </a:spcBef>
              <a:spcAft>
                <a:spcPts val="800"/>
              </a:spcAft>
              <a:buClrTx/>
              <a:buSzPts val="1100"/>
              <a:buFont typeface="Symbol" panose="05050102010706020507" pitchFamily="18" charset="2"/>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Initiate a “Process </a:t>
            </a:r>
            <a:r>
              <a:rPr lang="en-US" dirty="0">
                <a:solidFill>
                  <a:prstClr val="black"/>
                </a:solidFill>
                <a:latin typeface="Calibri" panose="020F0502020204030204" pitchFamily="34" charset="0"/>
              </a:rPr>
              <a:t>F</a:t>
            </a:r>
            <a:r>
              <a:rPr kumimoji="0" lang="en-US" sz="1800" b="0" i="0" u="none" strike="noStrike" kern="1200" cap="none" spc="0" normalizeH="0" baseline="0" noProof="0">
                <a:ln>
                  <a:noFill/>
                </a:ln>
                <a:solidFill>
                  <a:prstClr val="black"/>
                </a:solidFill>
                <a:effectLst/>
                <a:uLnTx/>
                <a:uFillTx/>
                <a:latin typeface="Calibri" panose="020F0502020204030204" pitchFamily="34" charset="0"/>
                <a:ea typeface="+mn-ea"/>
                <a:cs typeface="+mn-cs"/>
              </a:rPr>
              <a:t>low” </a:t>
            </a: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to prevent dropped objects (pump or other devices)- Platform either; 1. free from loose objects &amp; materials at top, or 2. secured/fastened, or 3. behind physical barricade, or 4. additional means of protection (example) mesh curtain installed. </a:t>
            </a:r>
            <a:r>
              <a:rPr lang="en-US" dirty="0">
                <a:solidFill>
                  <a:prstClr val="black"/>
                </a:solidFill>
                <a:latin typeface="Calibri" panose="020F0502020204030204" pitchFamily="34" charset="0"/>
              </a:rPr>
              <a:t>One of these controls must be present.</a:t>
            </a: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a:t>
            </a:r>
            <a:endParaRPr lang="en-US" dirty="0">
              <a:latin typeface="Calibri" panose="020F0502020204030204"/>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Calibri" panose="020F0502020204030204"/>
              </a:rPr>
              <a:t>BNA- Ops &amp; Safety to regularly complete verifications for BNA’s “Safety Absolutes” equivalent to Aecon’s Fatal 8 activity for WAH (PUE- Dropped Object) for compliance. Increased monthly drop object blitzes on this topic until project completion. </a:t>
            </a:r>
            <a:endParaRPr lang="en-US" dirty="0">
              <a:effectLst/>
              <a:latin typeface="Univers LT Std 45 Light" panose="020B0403020202020204" pitchFamily="34" charset="0"/>
              <a:ea typeface="Calibri" panose="020F0502020204030204" pitchFamily="34" charset="0"/>
              <a:cs typeface="Times New Roman" panose="02020603050405020304" pitchFamily="18" charset="0"/>
            </a:endParaRPr>
          </a:p>
          <a:p>
            <a:pPr marL="342900" lvl="0" indent="-342900">
              <a:lnSpc>
                <a:spcPct val="115000"/>
              </a:lnSpc>
              <a:buSzPts val="1100"/>
              <a:buFont typeface="Symbol" panose="05050102010706020507" pitchFamily="18" charset="2"/>
              <a:buChar char=""/>
            </a:pPr>
            <a:r>
              <a:rPr lang="en-CA" sz="1800" dirty="0">
                <a:effectLst/>
                <a:latin typeface="Calibri" panose="020F0502020204030204" pitchFamily="34" charset="0"/>
                <a:ea typeface="Arial" panose="020B0604020202020204" pitchFamily="34" charset="0"/>
                <a:cs typeface="Times New Roman" panose="02020603050405020304" pitchFamily="18" charset="0"/>
              </a:rPr>
              <a:t>BNA craft to wear JV provided hard hat. Aecon staff to wear approved class e, type 2 hard hats with chin straps. </a:t>
            </a:r>
            <a:endParaRPr lang="en-US" sz="1600" dirty="0">
              <a:effectLst/>
              <a:latin typeface="Univers LT Std 45 Light" panose="020B0403020202020204" pitchFamily="34" charset="0"/>
              <a:ea typeface="Calibri" panose="020F0502020204030204" pitchFamily="34" charset="0"/>
              <a:cs typeface="Times New Roman" panose="02020603050405020304" pitchFamily="18" charset="0"/>
            </a:endParaRPr>
          </a:p>
          <a:p>
            <a:pPr marL="342900" lvl="0" indent="-342900">
              <a:lnSpc>
                <a:spcPct val="115000"/>
              </a:lnSpc>
              <a:spcAft>
                <a:spcPts val="800"/>
              </a:spcAft>
              <a:buSzPts val="1100"/>
              <a:buFont typeface="Symbol" panose="05050102010706020507" pitchFamily="18" charset="2"/>
              <a:buChar char=""/>
            </a:pPr>
            <a:r>
              <a:rPr lang="en-CA" dirty="0">
                <a:latin typeface="Calibri" panose="020F0502020204030204" pitchFamily="34" charset="0"/>
                <a:ea typeface="Arial" panose="020B0604020202020204" pitchFamily="34" charset="0"/>
                <a:cs typeface="Times New Roman" panose="02020603050405020304" pitchFamily="18" charset="0"/>
              </a:rPr>
              <a:t>Supervisors and craft to visually a</a:t>
            </a:r>
            <a:r>
              <a:rPr lang="en-CA" sz="1800" dirty="0">
                <a:effectLst/>
                <a:latin typeface="Calibri" panose="020F0502020204030204" pitchFamily="34" charset="0"/>
                <a:ea typeface="Arial" panose="020B0604020202020204" pitchFamily="34" charset="0"/>
                <a:cs typeface="Times New Roman" panose="02020603050405020304" pitchFamily="18" charset="0"/>
              </a:rPr>
              <a:t>ssess their task to prevent entanglement with surrounding objects</a:t>
            </a:r>
            <a:r>
              <a:rPr lang="en-CA" dirty="0">
                <a:latin typeface="Calibri" panose="020F0502020204030204" pitchFamily="34" charset="0"/>
                <a:ea typeface="Arial" panose="020B0604020202020204" pitchFamily="34" charset="0"/>
                <a:cs typeface="Times New Roman" panose="02020603050405020304" pitchFamily="18" charset="0"/>
              </a:rPr>
              <a:t> and cords inside the piers.</a:t>
            </a:r>
            <a:endParaRPr lang="en-CA" sz="1800" dirty="0">
              <a:effectLst/>
              <a:latin typeface="Calibri" panose="020F0502020204030204" pitchFamily="34" charset="0"/>
              <a:ea typeface="Arial" panose="020B0604020202020204" pitchFamily="34" charset="0"/>
              <a:cs typeface="Times New Roman" panose="02020603050405020304" pitchFamily="18" charset="0"/>
            </a:endParaRPr>
          </a:p>
          <a:p>
            <a:pPr marL="342900" lvl="0" indent="-342900">
              <a:lnSpc>
                <a:spcPct val="115000"/>
              </a:lnSpc>
              <a:spcAft>
                <a:spcPts val="800"/>
              </a:spcAft>
              <a:buSzPts val="1100"/>
              <a:buFont typeface="Symbol" panose="05050102010706020507" pitchFamily="18" charset="2"/>
              <a:buChar char=""/>
            </a:pPr>
            <a:r>
              <a:rPr lang="en-CA" dirty="0">
                <a:latin typeface="Calibri" panose="020F0502020204030204" pitchFamily="34" charset="0"/>
                <a:ea typeface="Arial" panose="020B0604020202020204" pitchFamily="34" charset="0"/>
                <a:cs typeface="Times New Roman" panose="02020603050405020304" pitchFamily="18" charset="0"/>
              </a:rPr>
              <a:t>Immediately remove unnecessary tools and equipment that are not needed inside the pier towers. Include a work sequence in the dewatering plan. If a tool or pump is no longer required, have it removed and relocated to a safe location immediately.</a:t>
            </a:r>
            <a:endParaRPr lang="en-CA" sz="1800" dirty="0">
              <a:effectLst/>
              <a:latin typeface="Calibri" panose="020F0502020204030204" pitchFamily="34" charset="0"/>
              <a:ea typeface="Arial" panose="020B0604020202020204" pitchFamily="34" charset="0"/>
              <a:cs typeface="Times New Roman" panose="02020603050405020304" pitchFamily="18" charset="0"/>
            </a:endParaRPr>
          </a:p>
          <a:p>
            <a:pPr marL="342900" lvl="0" indent="-342900">
              <a:lnSpc>
                <a:spcPct val="115000"/>
              </a:lnSpc>
              <a:spcAft>
                <a:spcPts val="800"/>
              </a:spcAft>
              <a:buSzPts val="1100"/>
              <a:buFont typeface="Symbol" panose="05050102010706020507" pitchFamily="18" charset="2"/>
              <a:buChar char=""/>
            </a:pPr>
            <a:r>
              <a:rPr lang="en-CA" sz="1800" dirty="0">
                <a:effectLst/>
                <a:latin typeface="Calibri" panose="020F0502020204030204" pitchFamily="34" charset="0"/>
                <a:ea typeface="Arial" panose="020B0604020202020204" pitchFamily="34" charset="0"/>
              </a:rPr>
              <a:t>Follow and verify all dropped object prevention SOP’s and requirements developed for BNA project.</a:t>
            </a:r>
          </a:p>
          <a:p>
            <a:pPr lvl="0">
              <a:lnSpc>
                <a:spcPct val="115000"/>
              </a:lnSpc>
              <a:spcAft>
                <a:spcPts val="800"/>
              </a:spcAft>
              <a:buSzPts val="1100"/>
            </a:pPr>
            <a:endParaRPr lang="en-US" sz="1800" b="0" i="0" u="none" strike="noStrike" baseline="0" dirty="0">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	</a:t>
            </a:r>
          </a:p>
          <a:p>
            <a:pPr marL="342900" lvl="0" indent="-342900">
              <a:lnSpc>
                <a:spcPct val="115000"/>
              </a:lnSpc>
              <a:buFont typeface="Symbol" panose="05050102010706020507" pitchFamily="18" charset="2"/>
              <a:buChar char=""/>
            </a:pPr>
            <a:endParaRPr lang="en-CA" dirty="0">
              <a:solidFill>
                <a:srgbClr val="40404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lvl="0" indent="-342900">
              <a:lnSpc>
                <a:spcPct val="115000"/>
              </a:lnSpc>
              <a:buFont typeface="Symbol" panose="05050102010706020507" pitchFamily="18" charset="2"/>
              <a:buChar char=""/>
            </a:pPr>
            <a:endParaRPr lang="en-US" sz="2800" dirty="0">
              <a:solidFill>
                <a:srgbClr val="404040"/>
              </a:solidFill>
              <a:effectLst/>
              <a:latin typeface="Univers LT Std 45 Light" panose="020B0403020202020204" pitchFamily="34" charset="0"/>
              <a:ea typeface="Calibri" panose="020F0502020204030204" pitchFamily="34" charset="0"/>
              <a:cs typeface="Times New Roman" panose="02020603050405020304" pitchFamily="18" charset="0"/>
            </a:endParaRPr>
          </a:p>
          <a:p>
            <a:pPr marR="0" lvl="0" algn="l" defTabSz="914400"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indent="-285750">
              <a:buFont typeface="Arial" panose="020B0604020202020204" pitchFamily="34" charset="0"/>
              <a:buChar char="•"/>
            </a:pPr>
            <a:endParaRPr lang="en-US" dirty="0"/>
          </a:p>
          <a:p>
            <a:pPr marL="285750" indent="-285750">
              <a:spcAft>
                <a:spcPts val="600"/>
              </a:spcAft>
              <a:buFont typeface="Arial" panose="020B0604020202020204" pitchFamily="34" charset="0"/>
              <a:buChar char="•"/>
            </a:pPr>
            <a:endParaRPr lang="en-US" sz="1400" dirty="0"/>
          </a:p>
        </p:txBody>
      </p:sp>
      <p:pic>
        <p:nvPicPr>
          <p:cNvPr id="3" name="Picture 2" descr="Text&#10;&#10;Description automatically generated">
            <a:extLst>
              <a:ext uri="{FF2B5EF4-FFF2-40B4-BE49-F238E27FC236}">
                <a16:creationId xmlns:a16="http://schemas.microsoft.com/office/drawing/2014/main" id="{E64F6113-C581-0C70-6A05-03B9BD1630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431864"/>
            <a:ext cx="2478024" cy="426136"/>
          </a:xfrm>
          <a:prstGeom prst="rect">
            <a:avLst/>
          </a:prstGeom>
        </p:spPr>
      </p:pic>
    </p:spTree>
    <p:extLst>
      <p:ext uri="{BB962C8B-B14F-4D97-AF65-F5344CB8AC3E}">
        <p14:creationId xmlns:p14="http://schemas.microsoft.com/office/powerpoint/2010/main" val="3388060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23B2AE-1C6D-3245-8ADE-D5CBCB4342F0}"/>
              </a:ext>
            </a:extLst>
          </p:cNvPr>
          <p:cNvSpPr/>
          <p:nvPr/>
        </p:nvSpPr>
        <p:spPr>
          <a:xfrm>
            <a:off x="0" y="7342"/>
            <a:ext cx="12191998" cy="6861770"/>
          </a:xfrm>
          <a:prstGeom prst="rect">
            <a:avLst/>
          </a:prstGeom>
          <a:solidFill>
            <a:srgbClr val="DA1E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close up of a logo&#10;&#10;Description automatically generated">
            <a:extLst>
              <a:ext uri="{FF2B5EF4-FFF2-40B4-BE49-F238E27FC236}">
                <a16:creationId xmlns:a16="http://schemas.microsoft.com/office/drawing/2014/main" id="{CC12FC4A-01F6-8445-BACB-373FEA62E08F}"/>
              </a:ext>
            </a:extLst>
          </p:cNvPr>
          <p:cNvPicPr>
            <a:picLocks noChangeAspect="1"/>
          </p:cNvPicPr>
          <p:nvPr/>
        </p:nvPicPr>
        <p:blipFill>
          <a:blip r:embed="rId3"/>
          <a:stretch>
            <a:fillRect/>
          </a:stretch>
        </p:blipFill>
        <p:spPr>
          <a:xfrm>
            <a:off x="4190395" y="2601798"/>
            <a:ext cx="3811210" cy="567034"/>
          </a:xfrm>
          <a:prstGeom prst="rect">
            <a:avLst/>
          </a:prstGeom>
        </p:spPr>
      </p:pic>
      <p:sp>
        <p:nvSpPr>
          <p:cNvPr id="14" name="Rectangle 13">
            <a:extLst>
              <a:ext uri="{FF2B5EF4-FFF2-40B4-BE49-F238E27FC236}">
                <a16:creationId xmlns:a16="http://schemas.microsoft.com/office/drawing/2014/main" id="{A9B45F90-AA7F-EA44-B2B8-43607C66AA11}"/>
              </a:ext>
            </a:extLst>
          </p:cNvPr>
          <p:cNvSpPr/>
          <p:nvPr/>
        </p:nvSpPr>
        <p:spPr>
          <a:xfrm>
            <a:off x="0" y="3936925"/>
            <a:ext cx="12191998" cy="400110"/>
          </a:xfrm>
          <a:prstGeom prst="rect">
            <a:avLst/>
          </a:prstGeom>
        </p:spPr>
        <p:txBody>
          <a:bodyPr wrap="square">
            <a:spAutoFit/>
          </a:bodyPr>
          <a:lstStyle/>
          <a:p>
            <a:pPr algn="ctr"/>
            <a:r>
              <a:rPr lang="en-US" sz="2000" b="1" spc="300" dirty="0">
                <a:solidFill>
                  <a:schemeClr val="bg1"/>
                </a:solidFill>
                <a:latin typeface="Franklin Gothic Medium" panose="020B0603020102020204" pitchFamily="34" charset="0"/>
              </a:rPr>
              <a:t>TOGETHER WE ARE SAFER.</a:t>
            </a:r>
          </a:p>
        </p:txBody>
      </p:sp>
    </p:spTree>
    <p:extLst>
      <p:ext uri="{BB962C8B-B14F-4D97-AF65-F5344CB8AC3E}">
        <p14:creationId xmlns:p14="http://schemas.microsoft.com/office/powerpoint/2010/main" val="239624912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600" b="1" dirty="0" smtClean="0">
            <a:solidFill>
              <a:srgbClr val="404040"/>
            </a:solidFill>
            <a:effectLst/>
            <a:latin typeface="Univers LT Std 45 Light" panose="020B0403020202020204" pitchFamily="34" charset="0"/>
            <a:ea typeface="Calibri" panose="020F0502020204030204" pitchFamily="34" charset="0"/>
            <a:cs typeface="Times New Roman" panose="02020603050405020304" pitchFamily="18"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5123B91D66C514BB798C4FDFEC1B717" ma:contentTypeVersion="17" ma:contentTypeDescription="Create a new document." ma:contentTypeScope="" ma:versionID="4a659cf8af9e3aff5ae9be5e4ff19f00">
  <xsd:schema xmlns:xsd="http://www.w3.org/2001/XMLSchema" xmlns:xs="http://www.w3.org/2001/XMLSchema" xmlns:p="http://schemas.microsoft.com/office/2006/metadata/properties" xmlns:ns2="af407071-010f-457a-8ce8-28e6dac2705a" xmlns:ns3="42e2fe95-7750-42dd-a608-4c84b225834c" targetNamespace="http://schemas.microsoft.com/office/2006/metadata/properties" ma:root="true" ma:fieldsID="f95a96c5665effeaf7646ebdb9e78b05" ns2:_="" ns3:_="">
    <xsd:import namespace="af407071-010f-457a-8ce8-28e6dac2705a"/>
    <xsd:import namespace="42e2fe95-7750-42dd-a608-4c84b225834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JAN_x002d_2961" minOccurs="0"/>
                <xsd:element ref="ns2:CORITY_x0023_"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ServiceObjectDetectorVersions" minOccurs="0"/>
                <xsd:element ref="ns2:MediaServiceSearchProperties" minOccurs="0"/>
                <xsd:element ref="ns2:Comme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407071-010f-457a-8ce8-28e6dac2705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JAN_x002d_2961" ma:index="12" nillable="true" ma:displayName="DATE OF EVENT" ma:format="DateOnly" ma:internalName="JAN_x002d_2961">
      <xsd:simpleType>
        <xsd:restriction base="dms:DateTime"/>
      </xsd:simpleType>
    </xsd:element>
    <xsd:element name="CORITY_x0023_" ma:index="13" nillable="true" ma:displayName="CORITY #" ma:format="Dropdown" ma:internalName="CORITY_x0023_">
      <xsd:simpleType>
        <xsd:restriction base="dms:Text">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c6063170-31af-4331-ac01-533ce23b2d7b"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Comments" ma:index="24" nillable="true" ma:displayName="Comments" ma:format="Dropdown" ma:internalName="Comments">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e2fe95-7750-42dd-a608-4c84b225834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be46e4e9-86c9-4b85-a3ca-1a1563becaa6}" ma:internalName="TaxCatchAll" ma:showField="CatchAllData" ma:web="42e2fe95-7750-42dd-a608-4c84b22583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JAN_x002d_2961 xmlns="af407071-010f-457a-8ce8-28e6dac2705a">2024-10-16T04:00:00+00:00</JAN_x002d_2961>
    <TaxCatchAll xmlns="42e2fe95-7750-42dd-a608-4c84b225834c" xsi:nil="true"/>
    <Comments xmlns="af407071-010f-457a-8ce8-28e6dac2705a" xsi:nil="true"/>
    <CORITY_x0023_ xmlns="af407071-010f-457a-8ce8-28e6dac2705a">11541</CORITY_x0023_>
    <lcf76f155ced4ddcb4097134ff3c332f xmlns="af407071-010f-457a-8ce8-28e6dac2705a">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C51A16F-2CAC-40FF-A631-2CF50397E465}"/>
</file>

<file path=customXml/itemProps2.xml><?xml version="1.0" encoding="utf-8"?>
<ds:datastoreItem xmlns:ds="http://schemas.openxmlformats.org/officeDocument/2006/customXml" ds:itemID="{660167DF-983D-4E42-BE08-2E8D57065CF4}"/>
</file>

<file path=customXml/itemProps3.xml><?xml version="1.0" encoding="utf-8"?>
<ds:datastoreItem xmlns:ds="http://schemas.openxmlformats.org/officeDocument/2006/customXml" ds:itemID="{0098D727-8956-458C-84BB-1E6897420CA5}"/>
</file>

<file path=docProps/app.xml><?xml version="1.0" encoding="utf-8"?>
<Properties xmlns="http://schemas.openxmlformats.org/officeDocument/2006/extended-properties" xmlns:vt="http://schemas.openxmlformats.org/officeDocument/2006/docPropsVTypes">
  <Template/>
  <TotalTime>11381</TotalTime>
  <Words>1018</Words>
  <Application>Microsoft Office PowerPoint</Application>
  <PresentationFormat>Widescreen</PresentationFormat>
  <Paragraphs>112</Paragraphs>
  <Slides>8</Slides>
  <Notes>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Arial</vt:lpstr>
      <vt:lpstr>Calibri</vt:lpstr>
      <vt:lpstr>Calibri Light</vt:lpstr>
      <vt:lpstr>Courier New</vt:lpstr>
      <vt:lpstr>Franklin Gothic Medium</vt:lpstr>
      <vt:lpstr>Symbol</vt:lpstr>
      <vt:lpstr>Times New Roman</vt:lpstr>
      <vt:lpstr>Univers</vt:lpstr>
      <vt:lpstr>Univers LT Std 45 Light</vt:lpstr>
      <vt:lpstr>Univers LT Std 59 UltraCn</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Cameron Freese</dc:creator>
  <cp:lastModifiedBy>Rob Covassin</cp:lastModifiedBy>
  <cp:revision>59</cp:revision>
  <dcterms:created xsi:type="dcterms:W3CDTF">2021-06-29T20:08:43Z</dcterms:created>
  <dcterms:modified xsi:type="dcterms:W3CDTF">2024-11-12T18:43:58Z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507bfb2-11d3-4471-a009-e3c4fa095e71_Enabled">
    <vt:lpwstr>True</vt:lpwstr>
  </property>
  <property fmtid="{D5CDD505-2E9C-101B-9397-08002B2CF9AE}" pid="3" name="MSIP_Label_a507bfb2-11d3-4471-a009-e3c4fa095e71_SiteId">
    <vt:lpwstr>dd3edd7f-5cb4-4f13-8645-b0f69dacb19a</vt:lpwstr>
  </property>
  <property fmtid="{D5CDD505-2E9C-101B-9397-08002B2CF9AE}" pid="4" name="MSIP_Label_a507bfb2-11d3-4471-a009-e3c4fa095e71_Owner">
    <vt:lpwstr>cfreese@aecon.com</vt:lpwstr>
  </property>
  <property fmtid="{D5CDD505-2E9C-101B-9397-08002B2CF9AE}" pid="5" name="MSIP_Label_a507bfb2-11d3-4471-a009-e3c4fa095e71_SetDate">
    <vt:lpwstr>2021-06-29T20:41:29.4004868Z</vt:lpwstr>
  </property>
  <property fmtid="{D5CDD505-2E9C-101B-9397-08002B2CF9AE}" pid="6" name="MSIP_Label_a507bfb2-11d3-4471-a009-e3c4fa095e71_Name">
    <vt:lpwstr>Public</vt:lpwstr>
  </property>
  <property fmtid="{D5CDD505-2E9C-101B-9397-08002B2CF9AE}" pid="7" name="MSIP_Label_a507bfb2-11d3-4471-a009-e3c4fa095e71_Application">
    <vt:lpwstr>Microsoft Azure Information Protection</vt:lpwstr>
  </property>
  <property fmtid="{D5CDD505-2E9C-101B-9397-08002B2CF9AE}" pid="8" name="MSIP_Label_a507bfb2-11d3-4471-a009-e3c4fa095e71_ActionId">
    <vt:lpwstr>1611fa74-1062-44f2-a99e-dc8407d9e487</vt:lpwstr>
  </property>
  <property fmtid="{D5CDD505-2E9C-101B-9397-08002B2CF9AE}" pid="9" name="MSIP_Label_a507bfb2-11d3-4471-a009-e3c4fa095e71_Extended_MSFT_Method">
    <vt:lpwstr>Automatic</vt:lpwstr>
  </property>
  <property fmtid="{D5CDD505-2E9C-101B-9397-08002B2CF9AE}" pid="10" name="Sensitivity">
    <vt:lpwstr>Public</vt:lpwstr>
  </property>
  <property fmtid="{D5CDD505-2E9C-101B-9397-08002B2CF9AE}" pid="11" name="ContentTypeId">
    <vt:lpwstr>0x01010085123B91D66C514BB798C4FDFEC1B717</vt:lpwstr>
  </property>
  <property fmtid="{D5CDD505-2E9C-101B-9397-08002B2CF9AE}" pid="12" name="MediaServiceImageTags">
    <vt:lpwstr/>
  </property>
</Properties>
</file>

<file path=docProps/thumbnail.jpeg>
</file>